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2"/>
  </p:sldMasterIdLst>
  <p:notesMasterIdLst>
    <p:notesMasterId r:id="rId56"/>
  </p:notesMasterIdLst>
  <p:handoutMasterIdLst>
    <p:handoutMasterId r:id="rId57"/>
  </p:handoutMasterIdLst>
  <p:sldIdLst>
    <p:sldId id="277" r:id="rId3"/>
    <p:sldId id="370" r:id="rId4"/>
    <p:sldId id="371" r:id="rId5"/>
    <p:sldId id="363" r:id="rId6"/>
    <p:sldId id="364" r:id="rId7"/>
    <p:sldId id="365" r:id="rId8"/>
    <p:sldId id="366" r:id="rId9"/>
    <p:sldId id="367" r:id="rId10"/>
    <p:sldId id="368" r:id="rId11"/>
    <p:sldId id="369" r:id="rId12"/>
    <p:sldId id="329" r:id="rId13"/>
    <p:sldId id="350" r:id="rId14"/>
    <p:sldId id="335" r:id="rId15"/>
    <p:sldId id="333" r:id="rId16"/>
    <p:sldId id="356" r:id="rId17"/>
    <p:sldId id="357" r:id="rId18"/>
    <p:sldId id="352" r:id="rId19"/>
    <p:sldId id="336" r:id="rId20"/>
    <p:sldId id="358" r:id="rId21"/>
    <p:sldId id="341" r:id="rId22"/>
    <p:sldId id="362" r:id="rId23"/>
    <p:sldId id="351" r:id="rId24"/>
    <p:sldId id="353" r:id="rId25"/>
    <p:sldId id="339" r:id="rId26"/>
    <p:sldId id="348" r:id="rId27"/>
    <p:sldId id="360" r:id="rId28"/>
    <p:sldId id="342" r:id="rId29"/>
    <p:sldId id="343" r:id="rId30"/>
    <p:sldId id="327" r:id="rId31"/>
    <p:sldId id="282" r:id="rId32"/>
    <p:sldId id="283" r:id="rId33"/>
    <p:sldId id="313" r:id="rId34"/>
    <p:sldId id="325" r:id="rId35"/>
    <p:sldId id="321" r:id="rId36"/>
    <p:sldId id="322" r:id="rId37"/>
    <p:sldId id="324" r:id="rId38"/>
    <p:sldId id="323" r:id="rId39"/>
    <p:sldId id="326" r:id="rId40"/>
    <p:sldId id="295" r:id="rId41"/>
    <p:sldId id="296" r:id="rId42"/>
    <p:sldId id="315" r:id="rId43"/>
    <p:sldId id="316" r:id="rId44"/>
    <p:sldId id="317" r:id="rId45"/>
    <p:sldId id="319" r:id="rId46"/>
    <p:sldId id="284" r:id="rId47"/>
    <p:sldId id="285" r:id="rId48"/>
    <p:sldId id="340" r:id="rId49"/>
    <p:sldId id="354" r:id="rId50"/>
    <p:sldId id="355" r:id="rId51"/>
    <p:sldId id="331" r:id="rId52"/>
    <p:sldId id="337" r:id="rId53"/>
    <p:sldId id="338" r:id="rId54"/>
    <p:sldId id="361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F0EB"/>
    <a:srgbClr val="F7E8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26" autoAdjust="0"/>
    <p:restoredTop sz="86328" autoAdjust="0"/>
  </p:normalViewPr>
  <p:slideViewPr>
    <p:cSldViewPr snapToGrid="0">
      <p:cViewPr varScale="1">
        <p:scale>
          <a:sx n="56" d="100"/>
          <a:sy n="56" d="100"/>
        </p:scale>
        <p:origin x="716" y="5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10/6/2016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10/6/2016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4282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Differences of MPAA Rating*Continent Least Squares Means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Adjustment for Multiple Comparisons: Tukey-Kramer</a:t>
            </a:r>
            <a:r>
              <a:rPr lang="en-US" b="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903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299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Differences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14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A0AF5D-356B-4239-9CF2-CE0115729D92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021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351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366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208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8147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937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x-none"/>
              <a:t>relationship (positive/ negative correlation, trend, etc.)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A0AF5D-356B-4239-9CF2-CE0115729D92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437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P-value</a:t>
            </a:r>
            <a:r>
              <a:rPr lang="en-US" baseline="0" dirty="0"/>
              <a:t> </a:t>
            </a:r>
          </a:p>
          <a:p>
            <a:r>
              <a:rPr lang="en-US" baseline="0" dirty="0"/>
              <a:t>Positive association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774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A0AF5D-356B-4239-9CF2-CE0115729D92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315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Differences of Continent Least Squares Means</a:t>
            </a:r>
            <a:br>
              <a:rPr lang="en-US" dirty="0"/>
            </a:br>
            <a:r>
              <a:rPr lang="en-US" dirty="0"/>
              <a:t>Adjustment for Multiple Comparisons: Tukey-Kramer</a:t>
            </a:r>
            <a:endParaRPr lang="en-US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7983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Differences of Genre Category Least Squares Means</a:t>
            </a:r>
            <a:r>
              <a:rPr lang="en-US" b="0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Adjustment for Multiple Comparisons: Tukey-Kramer</a:t>
            </a:r>
            <a:r>
              <a:rPr lang="en-US" b="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03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Differences of MPAA Rating Least Squares Means</a:t>
            </a:r>
            <a:r>
              <a:rPr lang="en-US" b="0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Adjustment for Multiple Comparisons: Tukey-Kramer</a:t>
            </a:r>
            <a:r>
              <a:rPr lang="en-US" b="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1837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Differences of Continent Least Squares Means</a:t>
            </a:r>
            <a:r>
              <a:rPr lang="en-US" b="0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Adjustment for Multiple Comparisons: Tukey-Kramer</a:t>
            </a:r>
            <a:r>
              <a:rPr lang="en-US" b="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832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23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regression models in which the choice of predictive variables is carried out by an automatic procedure.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985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More observations of North American movies</a:t>
            </a:r>
            <a:r>
              <a:rPr lang="en-US" baseline="0" dirty="0"/>
              <a:t>, quality vary</a:t>
            </a:r>
          </a:p>
          <a:p>
            <a:r>
              <a:rPr lang="en-US" dirty="0"/>
              <a:t>* Less </a:t>
            </a:r>
            <a:r>
              <a:rPr lang="en-US" dirty="0" err="1"/>
              <a:t>obs</a:t>
            </a:r>
            <a:r>
              <a:rPr lang="en-US" dirty="0"/>
              <a:t> of movies of other countries;</a:t>
            </a:r>
            <a:r>
              <a:rPr lang="en-US" baseline="0" dirty="0"/>
              <a:t> movies included in IMDB database are classic/high quality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634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Differences of MPAA Rating*Continent Least Squares Means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Adjustment for Multiple Comparisons: Tukey-Kramer</a:t>
            </a:r>
            <a:r>
              <a:rPr lang="en-US" b="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110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Documentary – narrow</a:t>
            </a:r>
            <a:r>
              <a:rPr lang="en-US" baseline="0" dirty="0"/>
              <a:t> audience base, focus on recording &amp; storytelling; but inspiring</a:t>
            </a:r>
          </a:p>
          <a:p>
            <a:r>
              <a:rPr lang="en-US" baseline="0" dirty="0"/>
              <a:t>Fantasy – fascinating visual effect, super stars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11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45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R-rated movies –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engaging and impressive</a:t>
            </a:r>
            <a:endParaRPr lang="en-US" dirty="0"/>
          </a:p>
          <a:p>
            <a:r>
              <a:rPr lang="en-US" dirty="0"/>
              <a:t>G-rated movies </a:t>
            </a:r>
            <a:r>
              <a:rPr lang="en-US" baseline="0" dirty="0"/>
              <a:t>– broader audience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51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 baseline="0"/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51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eepmatrix/imdb-5000-movie-datase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355787"/>
            <a:ext cx="10058400" cy="2743200"/>
          </a:xfrm>
        </p:spPr>
        <p:txBody>
          <a:bodyPr/>
          <a:lstStyle/>
          <a:p>
            <a:r>
              <a:rPr lang="en-US" dirty="0"/>
              <a:t>DSO510 Project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196809"/>
            <a:ext cx="10058400" cy="770856"/>
          </a:xfrm>
        </p:spPr>
        <p:txBody>
          <a:bodyPr>
            <a:normAutofit lnSpcReduction="10000"/>
          </a:bodyPr>
          <a:lstStyle/>
          <a:p>
            <a:r>
              <a:rPr lang="en-US" sz="2500" dirty="0"/>
              <a:t>Cheng CHEN, Cheng ZHANG, Jie CHEN, </a:t>
            </a:r>
          </a:p>
          <a:p>
            <a:r>
              <a:rPr lang="en-US" sz="2500" dirty="0"/>
              <a:t>Mi ZHONG, Xinyu LIANG, Yang LU, Yinghan LIU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Imdb</a:t>
            </a:r>
            <a:r>
              <a:rPr lang="en-US" dirty="0"/>
              <a:t> model – graphs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192" y="1192967"/>
            <a:ext cx="2445744" cy="25013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528" y="1102749"/>
            <a:ext cx="2520493" cy="23779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192" y="3694296"/>
            <a:ext cx="2809875" cy="2552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9925" y="3684771"/>
            <a:ext cx="2886075" cy="2562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5613" y="1102749"/>
            <a:ext cx="6336387" cy="473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2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Variables &amp; Levels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777572"/>
              </p:ext>
            </p:extLst>
          </p:nvPr>
        </p:nvGraphicFramePr>
        <p:xfrm>
          <a:off x="1295400" y="1689073"/>
          <a:ext cx="9601200" cy="202389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950584">
                  <a:extLst>
                    <a:ext uri="{9D8B030D-6E8A-4147-A177-3AD203B41FA5}">
                      <a16:colId xmlns:a16="http://schemas.microsoft.com/office/drawing/2014/main" val="69905752"/>
                    </a:ext>
                  </a:extLst>
                </a:gridCol>
                <a:gridCol w="1312153">
                  <a:extLst>
                    <a:ext uri="{9D8B030D-6E8A-4147-A177-3AD203B41FA5}">
                      <a16:colId xmlns:a16="http://schemas.microsoft.com/office/drawing/2014/main" val="1205343857"/>
                    </a:ext>
                  </a:extLst>
                </a:gridCol>
                <a:gridCol w="6338463">
                  <a:extLst>
                    <a:ext uri="{9D8B030D-6E8A-4147-A177-3AD203B41FA5}">
                      <a16:colId xmlns:a16="http://schemas.microsoft.com/office/drawing/2014/main" val="4042892573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Levels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Values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8436994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MPAA Rating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pt-BR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G, PG, PG-13, R, NC-17, NA 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59427437"/>
                  </a:ext>
                </a:extLst>
              </a:tr>
              <a:tr h="39863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Continent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Africa, Asia, Europe, North America, Oceania, South America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17239596"/>
                  </a:ext>
                </a:extLst>
              </a:tr>
              <a:tr h="39863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Release Time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Summer (May</a:t>
                      </a:r>
                      <a:r>
                        <a:rPr lang="en-US" sz="160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– Aug.)</a:t>
                      </a:r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Christmas (Dec. – Jan.), Other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01324481"/>
                  </a:ext>
                </a:extLst>
              </a:tr>
              <a:tr h="39863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Genre Category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Action, Documentary, Fantasy, Happy Hour, Tension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52148656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911892"/>
              </p:ext>
            </p:extLst>
          </p:nvPr>
        </p:nvGraphicFramePr>
        <p:xfrm>
          <a:off x="3539689" y="3970204"/>
          <a:ext cx="7356910" cy="19253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71382">
                  <a:extLst>
                    <a:ext uri="{9D8B030D-6E8A-4147-A177-3AD203B41FA5}">
                      <a16:colId xmlns:a16="http://schemas.microsoft.com/office/drawing/2014/main" val="1370270437"/>
                    </a:ext>
                  </a:extLst>
                </a:gridCol>
                <a:gridCol w="1471382">
                  <a:extLst>
                    <a:ext uri="{9D8B030D-6E8A-4147-A177-3AD203B41FA5}">
                      <a16:colId xmlns:a16="http://schemas.microsoft.com/office/drawing/2014/main" val="1172353872"/>
                    </a:ext>
                  </a:extLst>
                </a:gridCol>
                <a:gridCol w="1471382">
                  <a:extLst>
                    <a:ext uri="{9D8B030D-6E8A-4147-A177-3AD203B41FA5}">
                      <a16:colId xmlns:a16="http://schemas.microsoft.com/office/drawing/2014/main" val="3821714625"/>
                    </a:ext>
                  </a:extLst>
                </a:gridCol>
                <a:gridCol w="1471382">
                  <a:extLst>
                    <a:ext uri="{9D8B030D-6E8A-4147-A177-3AD203B41FA5}">
                      <a16:colId xmlns:a16="http://schemas.microsoft.com/office/drawing/2014/main" val="1936234667"/>
                    </a:ext>
                  </a:extLst>
                </a:gridCol>
                <a:gridCol w="1471382">
                  <a:extLst>
                    <a:ext uri="{9D8B030D-6E8A-4147-A177-3AD203B41FA5}">
                      <a16:colId xmlns:a16="http://schemas.microsoft.com/office/drawing/2014/main" val="40356914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Documentary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Fantasy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Happy</a:t>
                      </a:r>
                      <a:r>
                        <a:rPr lang="en-US" sz="1600" baseline="0" dirty="0"/>
                        <a:t> Hour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Tension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856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Adventure</a:t>
                      </a:r>
                    </a:p>
                    <a:p>
                      <a:pPr algn="ctr"/>
                      <a:r>
                        <a:rPr lang="en-US" sz="1600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News</a:t>
                      </a:r>
                    </a:p>
                    <a:p>
                      <a:pPr algn="ctr"/>
                      <a:r>
                        <a:rPr lang="en-US" sz="1600" dirty="0"/>
                        <a:t>Documentary</a:t>
                      </a:r>
                    </a:p>
                    <a:p>
                      <a:pPr algn="ctr"/>
                      <a:r>
                        <a:rPr lang="en-US" sz="1600" dirty="0"/>
                        <a:t>History</a:t>
                      </a:r>
                    </a:p>
                    <a:p>
                      <a:pPr algn="ctr"/>
                      <a:r>
                        <a:rPr lang="en-US" sz="1600" dirty="0"/>
                        <a:t>War</a:t>
                      </a:r>
                    </a:p>
                    <a:p>
                      <a:pPr algn="ctr"/>
                      <a:r>
                        <a:rPr lang="en-US" sz="1600" dirty="0"/>
                        <a:t>Biography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Sci-Fi</a:t>
                      </a:r>
                    </a:p>
                    <a:p>
                      <a:pPr algn="ctr"/>
                      <a:r>
                        <a:rPr lang="en-US" sz="1600" dirty="0"/>
                        <a:t>Fantasy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Family</a:t>
                      </a:r>
                    </a:p>
                    <a:p>
                      <a:pPr algn="ctr"/>
                      <a:r>
                        <a:rPr lang="en-US" sz="1600" dirty="0"/>
                        <a:t>Comedy</a:t>
                      </a:r>
                    </a:p>
                    <a:p>
                      <a:pPr algn="ctr"/>
                      <a:r>
                        <a:rPr lang="en-US" sz="1600" dirty="0"/>
                        <a:t>Sport</a:t>
                      </a:r>
                    </a:p>
                    <a:p>
                      <a:pPr algn="ctr"/>
                      <a:r>
                        <a:rPr lang="en-US" sz="1600" dirty="0"/>
                        <a:t>Romance</a:t>
                      </a:r>
                    </a:p>
                    <a:p>
                      <a:pPr algn="ctr"/>
                      <a:r>
                        <a:rPr lang="en-US" sz="1600" dirty="0"/>
                        <a:t>Music/Musical</a:t>
                      </a:r>
                    </a:p>
                    <a:p>
                      <a:pPr algn="ctr"/>
                      <a:r>
                        <a:rPr lang="en-US" sz="1600" dirty="0"/>
                        <a:t>Animation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Thriller</a:t>
                      </a:r>
                    </a:p>
                    <a:p>
                      <a:pPr algn="ctr"/>
                      <a:r>
                        <a:rPr lang="en-US" sz="1600" dirty="0"/>
                        <a:t>Horror</a:t>
                      </a:r>
                    </a:p>
                    <a:p>
                      <a:pPr algn="ctr"/>
                      <a:r>
                        <a:rPr lang="en-US" sz="1600" dirty="0"/>
                        <a:t>Crime</a:t>
                      </a:r>
                    </a:p>
                    <a:p>
                      <a:pPr algn="ctr"/>
                      <a:r>
                        <a:rPr lang="en-US" sz="1600" dirty="0"/>
                        <a:t>Mystery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650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238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78326" y="1265793"/>
            <a:ext cx="11061554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Which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continent</a:t>
            </a:r>
            <a:r>
              <a:rPr lang="en-US" sz="2800" b="1" dirty="0">
                <a:solidFill>
                  <a:schemeClr val="accent1"/>
                </a:solidFill>
              </a:rPr>
              <a:t> produces movies with the lowest IMDB score?</a:t>
            </a:r>
          </a:p>
          <a:p>
            <a:pPr algn="r"/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North America…</a:t>
            </a:r>
          </a:p>
          <a:p>
            <a:endParaRPr lang="en-US" sz="2800" b="1" dirty="0">
              <a:solidFill>
                <a:schemeClr val="accent1"/>
              </a:solidFill>
            </a:endParaRPr>
          </a:p>
          <a:p>
            <a:r>
              <a:rPr lang="en-US" sz="2800" b="1" dirty="0">
                <a:solidFill>
                  <a:schemeClr val="accent1"/>
                </a:solidFill>
              </a:rPr>
              <a:t>Which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continent</a:t>
            </a:r>
            <a:r>
              <a:rPr lang="en-US" sz="2800" b="1" dirty="0">
                <a:solidFill>
                  <a:schemeClr val="accent1"/>
                </a:solidFill>
              </a:rPr>
              <a:t> produces movies that generate the highest gross box office in US?</a:t>
            </a:r>
          </a:p>
          <a:p>
            <a:pPr algn="r"/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…North America!</a:t>
            </a:r>
          </a:p>
          <a:p>
            <a:endParaRPr lang="en-US" sz="2800" b="1" dirty="0">
              <a:solidFill>
                <a:schemeClr val="accent1"/>
              </a:solidFill>
            </a:endParaRPr>
          </a:p>
          <a:p>
            <a:r>
              <a:rPr lang="en-US" sz="2800" b="1" dirty="0">
                <a:solidFill>
                  <a:schemeClr val="accent1"/>
                </a:solidFill>
              </a:rPr>
              <a:t>Overall</a:t>
            </a:r>
            <a:r>
              <a:rPr lang="en-US" altLang="zh-CN" sz="2800" b="1" dirty="0">
                <a:solidFill>
                  <a:schemeClr val="accent1"/>
                </a:solidFill>
              </a:rPr>
              <a:t>, </a:t>
            </a:r>
          </a:p>
          <a:p>
            <a:pPr marL="355600"/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IMDB Score: </a:t>
            </a:r>
            <a:r>
              <a:rPr lang="en-US" sz="2600" dirty="0">
                <a:solidFill>
                  <a:schemeClr val="accent1"/>
                </a:solidFill>
              </a:rPr>
              <a:t>South America &gt; Asia &gt; Oceania &gt; Europe &gt; North America</a:t>
            </a:r>
          </a:p>
          <a:p>
            <a:pPr marL="355600"/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Gross Box Office:</a:t>
            </a:r>
            <a:r>
              <a:rPr lang="en-US" sz="2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600" dirty="0">
                <a:solidFill>
                  <a:schemeClr val="accent1"/>
                </a:solidFill>
              </a:rPr>
              <a:t>North America &gt; Europe &gt; Asia</a:t>
            </a:r>
          </a:p>
        </p:txBody>
      </p:sp>
    </p:spTree>
    <p:extLst>
      <p:ext uri="{BB962C8B-B14F-4D97-AF65-F5344CB8AC3E}">
        <p14:creationId xmlns:p14="http://schemas.microsoft.com/office/powerpoint/2010/main" val="293110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eft Brace 10"/>
          <p:cNvSpPr/>
          <p:nvPr/>
        </p:nvSpPr>
        <p:spPr>
          <a:xfrm>
            <a:off x="1201771" y="2052084"/>
            <a:ext cx="201011" cy="3852000"/>
          </a:xfrm>
          <a:prstGeom prst="leftBrace">
            <a:avLst>
              <a:gd name="adj1" fmla="val 8333"/>
              <a:gd name="adj2" fmla="val 4142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</p:spPr>
        <p:txBody>
          <a:bodyPr/>
          <a:lstStyle/>
          <a:p>
            <a:r>
              <a:rPr lang="en-US" dirty="0"/>
              <a:t>ANOVA: Continent, Genre &amp;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IMDB Score</a:t>
            </a:r>
          </a:p>
        </p:txBody>
      </p:sp>
      <p:sp>
        <p:nvSpPr>
          <p:cNvPr id="5" name="Slide Number Placeholder 2"/>
          <p:cNvSpPr txBox="1">
            <a:spLocks/>
          </p:cNvSpPr>
          <p:nvPr/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1375A4-56A4-47D6-9801-1991572033F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74045" y="6369636"/>
            <a:ext cx="37166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Model </a:t>
            </a:r>
            <a:r>
              <a:rPr lang="en-US" sz="1600" dirty="0" err="1"/>
              <a:t>Pr</a:t>
            </a:r>
            <a:r>
              <a:rPr lang="en-US" sz="1600" dirty="0"/>
              <a:t> &gt; F: &lt;.0001; R-Square = </a:t>
            </a:r>
            <a:r>
              <a:rPr lang="en-US" sz="1600" kern="100" dirty="0"/>
              <a:t>0.0612</a:t>
            </a:r>
            <a:endParaRPr lang="zh-CN" altLang="en-US" sz="1600" kern="100" dirty="0">
              <a:latin typeface="Times New Roman"/>
              <a:ea typeface="宋体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911291"/>
              </p:ext>
            </p:extLst>
          </p:nvPr>
        </p:nvGraphicFramePr>
        <p:xfrm>
          <a:off x="1422993" y="1613850"/>
          <a:ext cx="9601200" cy="435663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4245715429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3966713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81091572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96825311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607096299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4244285839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Genre Category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Continent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Genre Category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Continent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Estimate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Pr</a:t>
                      </a:r>
                      <a:r>
                        <a:rPr lang="en-US" sz="1600" u="none" strike="noStrike" dirty="0">
                          <a:effectLst/>
                        </a:rPr>
                        <a:t> &gt; |t|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extLst>
                  <a:ext uri="{0D108BD9-81ED-4DB2-BD59-A6C34878D82A}">
                    <a16:rowId xmlns:a16="http://schemas.microsoft.com/office/drawing/2014/main" val="1439817748"/>
                  </a:ext>
                </a:extLst>
              </a:tr>
              <a:tr h="3337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Tension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North America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Tension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South America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-1.9696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0.0002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extLst>
                  <a:ext uri="{0D108BD9-81ED-4DB2-BD59-A6C34878D82A}">
                    <a16:rowId xmlns:a16="http://schemas.microsoft.com/office/drawing/2014/main" val="1691654292"/>
                  </a:ext>
                </a:extLst>
              </a:tr>
              <a:tr h="3337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Tension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Oceania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Tension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South America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-2.0393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0.0008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extLst>
                  <a:ext uri="{0D108BD9-81ED-4DB2-BD59-A6C34878D82A}">
                    <a16:rowId xmlns:a16="http://schemas.microsoft.com/office/drawing/2014/main" val="951272588"/>
                  </a:ext>
                </a:extLst>
              </a:tr>
              <a:tr h="3337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Tension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Europe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Tension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South America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-1.5324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0.0045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extLst>
                  <a:ext uri="{0D108BD9-81ED-4DB2-BD59-A6C34878D82A}">
                    <a16:rowId xmlns:a16="http://schemas.microsoft.com/office/drawing/2014/main" val="2080612572"/>
                  </a:ext>
                </a:extLst>
              </a:tr>
              <a:tr h="3337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Happy Hour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Asia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Happy Hour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North America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0.4292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0.0096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extLst>
                  <a:ext uri="{0D108BD9-81ED-4DB2-BD59-A6C34878D82A}">
                    <a16:rowId xmlns:a16="http://schemas.microsoft.com/office/drawing/2014/main" val="3156752898"/>
                  </a:ext>
                </a:extLst>
              </a:tr>
              <a:tr h="3337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Action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Asia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Action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North America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0.4024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0.0133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extLst>
                  <a:ext uri="{0D108BD9-81ED-4DB2-BD59-A6C34878D82A}">
                    <a16:rowId xmlns:a16="http://schemas.microsoft.com/office/drawing/2014/main" val="215614675"/>
                  </a:ext>
                </a:extLst>
              </a:tr>
              <a:tr h="3337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Tension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Asia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Tension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South America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-1.4298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0.0144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extLst>
                  <a:ext uri="{0D108BD9-81ED-4DB2-BD59-A6C34878D82A}">
                    <a16:rowId xmlns:a16="http://schemas.microsoft.com/office/drawing/2014/main" val="2248239767"/>
                  </a:ext>
                </a:extLst>
              </a:tr>
              <a:tr h="3337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Tension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Africa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Tension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North America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1.7446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0.0214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extLst>
                  <a:ext uri="{0D108BD9-81ED-4DB2-BD59-A6C34878D82A}">
                    <a16:rowId xmlns:a16="http://schemas.microsoft.com/office/drawing/2014/main" val="1050519219"/>
                  </a:ext>
                </a:extLst>
              </a:tr>
              <a:tr h="3337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Tension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Asia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Tension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North America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0.5398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0.0223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extLst>
                  <a:ext uri="{0D108BD9-81ED-4DB2-BD59-A6C34878D82A}">
                    <a16:rowId xmlns:a16="http://schemas.microsoft.com/office/drawing/2014/main" val="1241223186"/>
                  </a:ext>
                </a:extLst>
              </a:tr>
              <a:tr h="1709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Tension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Africa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Tension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Oceania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1.8143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0.025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extLst>
                  <a:ext uri="{0D108BD9-81ED-4DB2-BD59-A6C34878D82A}">
                    <a16:rowId xmlns:a16="http://schemas.microsoft.com/office/drawing/2014/main" val="3180464325"/>
                  </a:ext>
                </a:extLst>
              </a:tr>
              <a:tr h="3337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Happy Hour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North America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Happy Hour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Oceania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-0.5791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0.0315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extLst>
                  <a:ext uri="{0D108BD9-81ED-4DB2-BD59-A6C34878D82A}">
                    <a16:rowId xmlns:a16="http://schemas.microsoft.com/office/drawing/2014/main" val="3240080983"/>
                  </a:ext>
                </a:extLst>
              </a:tr>
              <a:tr h="3337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Fantasy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Asia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Fantasy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North America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0.579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0.0331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extLst>
                  <a:ext uri="{0D108BD9-81ED-4DB2-BD59-A6C34878D82A}">
                    <a16:rowId xmlns:a16="http://schemas.microsoft.com/office/drawing/2014/main" val="3141486171"/>
                  </a:ext>
                </a:extLst>
              </a:tr>
              <a:tr h="3337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Action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North America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Action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Oceania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-0.5556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0.0344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052" marR="9052" marT="9052" marB="0" anchor="ctr"/>
                </a:tc>
                <a:extLst>
                  <a:ext uri="{0D108BD9-81ED-4DB2-BD59-A6C34878D82A}">
                    <a16:rowId xmlns:a16="http://schemas.microsoft.com/office/drawing/2014/main" val="1390503446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289576" y="4725935"/>
            <a:ext cx="10102224" cy="1477328"/>
          </a:xfrm>
          <a:prstGeom prst="rect">
            <a:avLst/>
          </a:prstGeom>
          <a:solidFill>
            <a:srgbClr val="F1F0EB">
              <a:alpha val="95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</a:rPr>
              <a:t>Fixed Genre: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Action : Oceania &gt; Asia &gt; North America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Fantasy : Asia &gt; North America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Happy Hour : Oceania &gt; Asia &gt; North America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Tension : Africa &gt; South America &gt; Asia &gt; Europe &gt; North America &gt; Oceania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1999" y="3297058"/>
            <a:ext cx="895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Fixed Genre</a:t>
            </a:r>
          </a:p>
        </p:txBody>
      </p:sp>
    </p:spTree>
    <p:extLst>
      <p:ext uri="{BB962C8B-B14F-4D97-AF65-F5344CB8AC3E}">
        <p14:creationId xmlns:p14="http://schemas.microsoft.com/office/powerpoint/2010/main" val="418974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10075644" cy="1143000"/>
          </a:xfrm>
        </p:spPr>
        <p:txBody>
          <a:bodyPr/>
          <a:lstStyle/>
          <a:p>
            <a:r>
              <a:rPr lang="en-US" dirty="0"/>
              <a:t>ANOVA: Continent, MPAA Rating &amp;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IMDB Score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333410"/>
              </p:ext>
            </p:extLst>
          </p:nvPr>
        </p:nvGraphicFramePr>
        <p:xfrm>
          <a:off x="1422993" y="1613850"/>
          <a:ext cx="9601200" cy="33480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332531959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47532006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732155832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43982639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548095589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547200893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MPAA Rating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Continent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MPAA Rating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Continent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Estimate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Pr</a:t>
                      </a:r>
                      <a:r>
                        <a:rPr lang="en-US" sz="1600" u="none" strike="noStrike" dirty="0">
                          <a:effectLst/>
                        </a:rPr>
                        <a:t> &gt; |t|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9176499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PG-13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Asia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PG-13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North America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0.5786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0.0104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1845803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PG-13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Europe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PG-13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North America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0.5238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&lt;.0001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9639967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PG-13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North America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PG-13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Oceania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-0.9284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0.0019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2406567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Asia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North America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0.5243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0.0056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7983957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Asia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South America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-0.9212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0.0386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5370077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Europe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North America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0.3252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&lt;.0001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3899476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Europe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South America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-1.1203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0.0062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8357199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North America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South America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-1.4455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0.0004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9787173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Oceania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South America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-1.43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0.0024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3856097"/>
                  </a:ext>
                </a:extLst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422993" y="5051700"/>
            <a:ext cx="73187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Fixed MPAA Rating: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PG-13: Oceania &gt; Asia &gt; Europe &gt; North America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R: South America &gt; Asia &gt; Europe &gt; Oceania &gt; North America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210337" y="6369636"/>
            <a:ext cx="37166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Model </a:t>
            </a:r>
            <a:r>
              <a:rPr lang="en-US" sz="1600" dirty="0" err="1"/>
              <a:t>Pr</a:t>
            </a:r>
            <a:r>
              <a:rPr lang="en-US" sz="1600" dirty="0"/>
              <a:t> &gt; F: &lt;.0001; R-Square = 0.0478</a:t>
            </a:r>
          </a:p>
        </p:txBody>
      </p:sp>
      <p:sp>
        <p:nvSpPr>
          <p:cNvPr id="17" name="Left Brace 16"/>
          <p:cNvSpPr/>
          <p:nvPr/>
        </p:nvSpPr>
        <p:spPr>
          <a:xfrm>
            <a:off x="1189072" y="2073350"/>
            <a:ext cx="168346" cy="2808000"/>
          </a:xfrm>
          <a:prstGeom prst="leftBrace">
            <a:avLst>
              <a:gd name="adj1" fmla="val 8333"/>
              <a:gd name="adj2" fmla="val 4142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34671" y="2852473"/>
            <a:ext cx="1041991" cy="648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Fixed Rating</a:t>
            </a:r>
          </a:p>
        </p:txBody>
      </p:sp>
    </p:spTree>
    <p:extLst>
      <p:ext uri="{BB962C8B-B14F-4D97-AF65-F5344CB8AC3E}">
        <p14:creationId xmlns:p14="http://schemas.microsoft.com/office/powerpoint/2010/main" val="110459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10198396" cy="1143000"/>
          </a:xfrm>
        </p:spPr>
        <p:txBody>
          <a:bodyPr/>
          <a:lstStyle/>
          <a:p>
            <a:r>
              <a:rPr lang="en-US" dirty="0"/>
              <a:t>ANOVA: Continent, Genre &amp;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Gross Box Office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74045" y="6369636"/>
            <a:ext cx="37166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Model </a:t>
            </a:r>
            <a:r>
              <a:rPr lang="en-US" sz="1600" dirty="0" err="1"/>
              <a:t>Pr</a:t>
            </a:r>
            <a:r>
              <a:rPr lang="en-US" sz="1600" dirty="0"/>
              <a:t> &gt; F: &lt;.0001; R-Square = </a:t>
            </a:r>
            <a:r>
              <a:rPr lang="en-US" sz="1600" kern="100" dirty="0"/>
              <a:t>0.1023</a:t>
            </a:r>
            <a:endParaRPr lang="zh-CN" altLang="en-US" sz="1600" kern="100" dirty="0">
              <a:latin typeface="Times New Roman"/>
              <a:ea typeface="宋体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445142" y="1613850"/>
          <a:ext cx="9601200" cy="44640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307654774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725412819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814290905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994196215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641299556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69462271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Continent</a:t>
                      </a:r>
                      <a:endParaRPr 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Genre Category</a:t>
                      </a:r>
                      <a:endParaRPr 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</a:rPr>
                        <a:t>Continent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Genre Category</a:t>
                      </a:r>
                      <a:endParaRPr 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</a:rPr>
                        <a:t>Estimate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  <a:latin typeface="+mj-lt"/>
                        </a:rPr>
                        <a:t>Pr</a:t>
                      </a:r>
                      <a:r>
                        <a:rPr lang="en-US" sz="1600" u="none" strike="noStrike" dirty="0">
                          <a:effectLst/>
                          <a:latin typeface="+mj-lt"/>
                        </a:rPr>
                        <a:t> &gt; |t|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0302288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Asia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Action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Europe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Action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-33717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0.0067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557323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Asia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Action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North America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Action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-79534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&lt;.0001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0406554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Asia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Action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Oceania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Action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-79536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0.0002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7794429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Europe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Action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Oceania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Action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-45818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0.0156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285356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Europe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Action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North America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Action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-45816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&lt;.0001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9020557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Asia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Documentary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North America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Documentary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-34443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0.0368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3619816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Europe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Documentary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North America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Documentary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-21861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0.0089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907149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Asia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Fantasy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North America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Fantasy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-84439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&lt;.0001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6271297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Asia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Fantasy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Oceania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Fantasy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-106953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0.0003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3726421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Europe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Fantasy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Oceania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Fantasy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-72887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0.0032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7159407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Europe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Fantasy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North America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Fantasy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-50373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&lt;.0001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5272752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Asia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Happy Hour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North America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Happy Hour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-33369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0.0037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5104333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Europe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Happy Hour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North America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Happy Hour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-25179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&lt;.0001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7447280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Europe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Tension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North America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Tension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-18335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0.0004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10691955"/>
                  </a:ext>
                </a:extLst>
              </a:tr>
            </a:tbl>
          </a:graphicData>
        </a:graphic>
      </p:graphicFrame>
      <p:sp>
        <p:nvSpPr>
          <p:cNvPr id="6" name="Left Brace 5"/>
          <p:cNvSpPr/>
          <p:nvPr/>
        </p:nvSpPr>
        <p:spPr>
          <a:xfrm>
            <a:off x="1189071" y="2052084"/>
            <a:ext cx="256071" cy="3888000"/>
          </a:xfrm>
          <a:prstGeom prst="leftBrace">
            <a:avLst>
              <a:gd name="adj1" fmla="val 8333"/>
              <a:gd name="adj2" fmla="val 307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2744167"/>
            <a:ext cx="1174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Fixed Genre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95400" y="4336224"/>
            <a:ext cx="10102224" cy="1754326"/>
          </a:xfrm>
          <a:prstGeom prst="rect">
            <a:avLst/>
          </a:prstGeom>
          <a:solidFill>
            <a:srgbClr val="F1F0EB">
              <a:alpha val="95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</a:rPr>
              <a:t>Fixed Genre: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Action: North America &gt; Oceania &gt; Europe &gt; Asia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Documentary: North America &gt; Europe &gt; Asia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Fantasy: Oceania &gt; North America &gt; Europe &gt; Asia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Happy Hour: North America &gt; Europe &gt; Asia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Tension: North America &gt; Europe</a:t>
            </a:r>
          </a:p>
        </p:txBody>
      </p:sp>
    </p:spTree>
    <p:extLst>
      <p:ext uri="{BB962C8B-B14F-4D97-AF65-F5344CB8AC3E}">
        <p14:creationId xmlns:p14="http://schemas.microsoft.com/office/powerpoint/2010/main" val="254832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750942" cy="1143000"/>
          </a:xfrm>
        </p:spPr>
        <p:txBody>
          <a:bodyPr/>
          <a:lstStyle/>
          <a:p>
            <a:r>
              <a:rPr lang="en-US" dirty="0"/>
              <a:t>ANOVA: Continent, MPAA Rating &amp;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Box Office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74045" y="6369636"/>
            <a:ext cx="37166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Model </a:t>
            </a:r>
            <a:r>
              <a:rPr lang="en-US" sz="1600" dirty="0" err="1"/>
              <a:t>Pr</a:t>
            </a:r>
            <a:r>
              <a:rPr lang="en-US" sz="1600" dirty="0"/>
              <a:t> &gt; F: &lt;.0001; R-Square = </a:t>
            </a:r>
            <a:r>
              <a:rPr lang="en-US" sz="1600" kern="100" dirty="0"/>
              <a:t>0.1307</a:t>
            </a:r>
            <a:endParaRPr lang="zh-CN" altLang="en-US" sz="1600" kern="100" dirty="0">
              <a:latin typeface="Times New Roman"/>
              <a:ea typeface="宋体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445142" y="1613850"/>
          <a:ext cx="9601200" cy="44640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307654774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725412819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814290905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994196215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641299556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69462271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Continent</a:t>
                      </a:r>
                      <a:endParaRPr 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MPAA Rating</a:t>
                      </a:r>
                      <a:endParaRPr 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</a:rPr>
                        <a:t>Continent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MPAA Rating</a:t>
                      </a:r>
                      <a:endParaRPr 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</a:rPr>
                        <a:t>Estimate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  <a:latin typeface="+mj-lt"/>
                        </a:rPr>
                        <a:t>Pr</a:t>
                      </a:r>
                      <a:r>
                        <a:rPr lang="en-US" sz="1600" u="none" strike="noStrike" dirty="0">
                          <a:effectLst/>
                          <a:latin typeface="+mj-lt"/>
                        </a:rPr>
                        <a:t> &gt; |t|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0302288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Africa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North America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-104349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0.0453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557323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Asia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North America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-89267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0.0369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2691789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Europe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North America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-75720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&lt;.0001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7002759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Africa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North America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-84931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0.0443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4799762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Asia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Europe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-39476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0.0159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2096128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Asia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North America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-60091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&lt;.0001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5313916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Europe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North America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-20615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0.0049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907149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Asia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PG-13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Europe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PG-13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-27295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0.0391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6271297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Asia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PG-13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North America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PG-13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-60073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&lt;.0001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3726421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Asia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PG-13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Oceania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PG-13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-86172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&lt;.0001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7159407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Europe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PG-13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North America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PG-13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-32778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&lt;.0001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5272752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Europe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PG-13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Oceania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PG-13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-58878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0.0007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5104333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Asia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North America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-26621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0.0074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7447280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Europe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North America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-17382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&lt;.0001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10691955"/>
                  </a:ext>
                </a:extLst>
              </a:tr>
            </a:tbl>
          </a:graphicData>
        </a:graphic>
      </p:graphicFrame>
      <p:sp>
        <p:nvSpPr>
          <p:cNvPr id="6" name="Left Brace 5"/>
          <p:cNvSpPr/>
          <p:nvPr/>
        </p:nvSpPr>
        <p:spPr>
          <a:xfrm>
            <a:off x="1189071" y="2052084"/>
            <a:ext cx="256071" cy="3888000"/>
          </a:xfrm>
          <a:prstGeom prst="leftBrace">
            <a:avLst>
              <a:gd name="adj1" fmla="val 8333"/>
              <a:gd name="adj2" fmla="val 307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2744167"/>
            <a:ext cx="1174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Fixed R</a:t>
            </a:r>
            <a:r>
              <a:rPr lang="en-US" altLang="zh-CN" dirty="0"/>
              <a:t>ating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17106" y="4669405"/>
            <a:ext cx="10102224" cy="1477328"/>
          </a:xfrm>
          <a:prstGeom prst="rect">
            <a:avLst/>
          </a:prstGeom>
          <a:solidFill>
            <a:srgbClr val="F1F0EB">
              <a:alpha val="95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</a:rPr>
              <a:t>Fixed MPAA Rating: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G: North America &gt; Asia &gt; Europe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PG: North America &gt; Europe &gt; Asia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PG-13: North America &gt; Oceania &gt; Europe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R: North America &gt; Europe &gt; Asia</a:t>
            </a:r>
          </a:p>
        </p:txBody>
      </p:sp>
    </p:spTree>
    <p:extLst>
      <p:ext uri="{BB962C8B-B14F-4D97-AF65-F5344CB8AC3E}">
        <p14:creationId xmlns:p14="http://schemas.microsoft.com/office/powerpoint/2010/main" val="68242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18496" y="1195496"/>
            <a:ext cx="11491564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Movies of which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genre</a:t>
            </a:r>
            <a:r>
              <a:rPr lang="en-US" sz="2800" b="1" dirty="0">
                <a:solidFill>
                  <a:schemeClr val="accent1"/>
                </a:solidFill>
              </a:rPr>
              <a:t> have the highest/lowest IMDB score?</a:t>
            </a:r>
          </a:p>
          <a:p>
            <a:pPr algn="r"/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Documentary/Fantasy!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1"/>
              </a:solidFill>
            </a:endParaRPr>
          </a:p>
          <a:p>
            <a:r>
              <a:rPr lang="en-US" sz="2800" b="1" dirty="0">
                <a:solidFill>
                  <a:schemeClr val="accent1"/>
                </a:solidFill>
              </a:rPr>
              <a:t>Movies of which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genre</a:t>
            </a:r>
            <a:r>
              <a:rPr lang="en-US" sz="2800" b="1" dirty="0">
                <a:solidFill>
                  <a:schemeClr val="accent1"/>
                </a:solidFill>
              </a:rPr>
              <a:t> have the highest/lowest gross box office in US?</a:t>
            </a:r>
          </a:p>
          <a:p>
            <a:pPr algn="r"/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Fantasy/documentary…</a:t>
            </a:r>
          </a:p>
          <a:p>
            <a:endParaRPr lang="en-US" sz="2800" b="1" dirty="0">
              <a:solidFill>
                <a:schemeClr val="accent1"/>
              </a:solidFill>
            </a:endParaRPr>
          </a:p>
          <a:p>
            <a:r>
              <a:rPr lang="en-US" sz="2800" b="1" dirty="0">
                <a:solidFill>
                  <a:schemeClr val="accent1"/>
                </a:solidFill>
              </a:rPr>
              <a:t>Overall</a:t>
            </a:r>
            <a:r>
              <a:rPr lang="en-US" altLang="zh-CN" sz="2800" b="1" dirty="0">
                <a:solidFill>
                  <a:schemeClr val="accent1"/>
                </a:solidFill>
              </a:rPr>
              <a:t>, </a:t>
            </a:r>
          </a:p>
          <a:p>
            <a:pPr marL="355600"/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IMDB Score: </a:t>
            </a:r>
            <a:r>
              <a:rPr lang="en-US" sz="2600" dirty="0"/>
              <a:t>Documentary &gt; Action &gt; Tension &gt; Happy Hour &gt; Fantasy</a:t>
            </a:r>
          </a:p>
          <a:p>
            <a:pPr marL="355600"/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Gross Box Office: </a:t>
            </a:r>
            <a:r>
              <a:rPr lang="en-US" sz="2600" dirty="0"/>
              <a:t>Fantasy &gt; Action &gt; Happy Hour &gt; Tension &gt; Documentary</a:t>
            </a:r>
            <a:endParaRPr lang="en-US" sz="2800" dirty="0">
              <a:solidFill>
                <a:schemeClr val="accent1"/>
              </a:solidFill>
            </a:endParaRPr>
          </a:p>
          <a:p>
            <a:endParaRPr lang="en-US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83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365682"/>
              </p:ext>
            </p:extLst>
          </p:nvPr>
        </p:nvGraphicFramePr>
        <p:xfrm>
          <a:off x="1422993" y="1613850"/>
          <a:ext cx="9601200" cy="277229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286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Genre</a:t>
                      </a:r>
                      <a:r>
                        <a:rPr lang="en-US" sz="1600" u="none" strike="noStrike" baseline="0" dirty="0">
                          <a:effectLst/>
                        </a:rPr>
                        <a:t> Category 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Continent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Genre</a:t>
                      </a:r>
                      <a:r>
                        <a:rPr lang="en-US" sz="1600" u="none" strike="noStrike" baseline="0" dirty="0">
                          <a:effectLst/>
                        </a:rPr>
                        <a:t> Category 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Continent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Estimate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Pr</a:t>
                      </a:r>
                      <a:r>
                        <a:rPr lang="en-US" sz="1600" u="none" strike="noStrike" dirty="0">
                          <a:effectLst/>
                        </a:rPr>
                        <a:t> &gt; |t|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Documentary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Europe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Happy Hour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Europe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0.4374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0.0003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Documentary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Oceania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Tension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Oceania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1.2043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0.0066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Action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Europe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Happy Hour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Europe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-0.2744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0.0118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Documentary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Asia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Happy Hour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Asia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0.6641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0.018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Happy Hour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Africa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Tension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Africa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-2.2333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0.0223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Action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Asia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Documentary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Asia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-0.6281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0.0237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Action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Europe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Tension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Europe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-0.2253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0.038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</p:spPr>
        <p:txBody>
          <a:bodyPr/>
          <a:lstStyle/>
          <a:p>
            <a:r>
              <a:rPr lang="en-US" dirty="0"/>
              <a:t>ANOVA: Genre, Continent &amp;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IMDB Score</a:t>
            </a:r>
          </a:p>
        </p:txBody>
      </p:sp>
      <p:sp>
        <p:nvSpPr>
          <p:cNvPr id="6" name="Rectangle 5"/>
          <p:cNvSpPr/>
          <p:nvPr/>
        </p:nvSpPr>
        <p:spPr>
          <a:xfrm>
            <a:off x="1174045" y="6369636"/>
            <a:ext cx="37166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Model </a:t>
            </a:r>
            <a:r>
              <a:rPr lang="en-US" sz="1600" dirty="0" err="1"/>
              <a:t>Pr</a:t>
            </a:r>
            <a:r>
              <a:rPr lang="en-US" sz="1600" dirty="0"/>
              <a:t> &gt; F: &lt;.0001; R-Square = </a:t>
            </a:r>
            <a:r>
              <a:rPr lang="en-US" sz="1600" kern="100" dirty="0"/>
              <a:t>0.0612</a:t>
            </a:r>
            <a:endParaRPr lang="zh-CN" altLang="en-US" sz="1600" kern="100" dirty="0">
              <a:latin typeface="Times New Roman"/>
              <a:ea typeface="宋体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93627" y="444410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</a:rPr>
              <a:t>Fixed Continent: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Africa: Tension &gt; Happy Hour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Asia: Documentary &gt; Action &gt; Happy Hour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Europe: Documentary &gt; Tension &gt; Action &gt; Happy Hour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Oceania: Documentary &gt; Tension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00086" y="2666200"/>
            <a:ext cx="1307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Fixed Continent</a:t>
            </a:r>
          </a:p>
        </p:txBody>
      </p:sp>
      <p:sp>
        <p:nvSpPr>
          <p:cNvPr id="12" name="Left Brace 11"/>
          <p:cNvSpPr/>
          <p:nvPr/>
        </p:nvSpPr>
        <p:spPr>
          <a:xfrm>
            <a:off x="1189071" y="2052085"/>
            <a:ext cx="201011" cy="2284209"/>
          </a:xfrm>
          <a:prstGeom prst="leftBrace">
            <a:avLst>
              <a:gd name="adj1" fmla="val 8333"/>
              <a:gd name="adj2" fmla="val 4142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88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10198396" cy="1143000"/>
          </a:xfrm>
        </p:spPr>
        <p:txBody>
          <a:bodyPr/>
          <a:lstStyle/>
          <a:p>
            <a:r>
              <a:rPr lang="en-US" dirty="0"/>
              <a:t>ANOVA: Genre, Continent &amp;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Gross Box Office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74045" y="6369636"/>
            <a:ext cx="37166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Model </a:t>
            </a:r>
            <a:r>
              <a:rPr lang="en-US" sz="1600" dirty="0" err="1"/>
              <a:t>Pr</a:t>
            </a:r>
            <a:r>
              <a:rPr lang="en-US" sz="1600" dirty="0"/>
              <a:t> &gt; F: &lt;.0001; R-Square = </a:t>
            </a:r>
            <a:r>
              <a:rPr lang="en-US" sz="1600" kern="100" dirty="0"/>
              <a:t>0.1023</a:t>
            </a:r>
            <a:endParaRPr lang="zh-CN" altLang="en-US" sz="1600" kern="100" dirty="0">
              <a:latin typeface="Times New Roman"/>
              <a:ea typeface="宋体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445142" y="1613850"/>
          <a:ext cx="9601200" cy="44640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307654774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725412819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814290905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994196215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641299556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69462271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Continent</a:t>
                      </a:r>
                      <a:endParaRPr 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Genre Category</a:t>
                      </a:r>
                      <a:endParaRPr 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</a:rPr>
                        <a:t>Continent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Genre Category</a:t>
                      </a:r>
                      <a:endParaRPr 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</a:rPr>
                        <a:t>Estimate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  <a:latin typeface="+mj-lt"/>
                        </a:rPr>
                        <a:t>Pr</a:t>
                      </a:r>
                      <a:r>
                        <a:rPr lang="en-US" sz="1600" u="none" strike="noStrike" dirty="0">
                          <a:effectLst/>
                          <a:latin typeface="+mj-lt"/>
                        </a:rPr>
                        <a:t> &gt; |t|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0302288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Europe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Action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Europe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Documentary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28797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0.0016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557323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Europe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Action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Europe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Happy Hour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19450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0.0099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77785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Europe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Action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Europe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Tension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17395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0.0208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6773193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Europe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Documentary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Europe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Fantasy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-30755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1736908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Europe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Fantasy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Europe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Tension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19353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0.0317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3764430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North America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Action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North America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Documentary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52753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&lt;.0001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9816609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North America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Action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North America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Happy Hour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40088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&lt;.0001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907149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North America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Action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North America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Tension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44877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&lt;.0001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6271297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North America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Documentary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North America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Fantasy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-59268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&lt;.0001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3726421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North America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Fantasy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North America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Tension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51391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&lt;.0001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5104333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Oceania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Action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Oceania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Documentary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80843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0.0062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7447280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Oceania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Documentary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Oceania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Fantasy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-109870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0.0009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9275819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Oceania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Fantasy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Oceania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Happy Hour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65945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0.0274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8841319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Oceania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Fantasy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Oceania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Tension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98335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0.0014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35246450"/>
                  </a:ext>
                </a:extLst>
              </a:tr>
            </a:tbl>
          </a:graphicData>
        </a:graphic>
      </p:graphicFrame>
      <p:sp>
        <p:nvSpPr>
          <p:cNvPr id="6" name="Left Brace 5"/>
          <p:cNvSpPr/>
          <p:nvPr/>
        </p:nvSpPr>
        <p:spPr>
          <a:xfrm>
            <a:off x="1189071" y="2052084"/>
            <a:ext cx="256071" cy="3924000"/>
          </a:xfrm>
          <a:prstGeom prst="leftBrace">
            <a:avLst>
              <a:gd name="adj1" fmla="val 8333"/>
              <a:gd name="adj2" fmla="val 307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2744167"/>
            <a:ext cx="1174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Fixed Continent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95400" y="4941104"/>
            <a:ext cx="10102224" cy="1188000"/>
          </a:xfrm>
          <a:prstGeom prst="rect">
            <a:avLst/>
          </a:prstGeom>
          <a:solidFill>
            <a:srgbClr val="F1F0EB">
              <a:alpha val="95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</a:rPr>
              <a:t>Fixed Continent: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European movies: Fantasy &gt; Action &gt; Tension &gt; Happy Hour &gt; Documentary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North American/ Oceanian movies: Fantasy &gt; Action &gt; Happy Hour &gt; Tension &gt; Documentary</a:t>
            </a:r>
          </a:p>
        </p:txBody>
      </p:sp>
    </p:spTree>
    <p:extLst>
      <p:ext uri="{BB962C8B-B14F-4D97-AF65-F5344CB8AC3E}">
        <p14:creationId xmlns:p14="http://schemas.microsoft.com/office/powerpoint/2010/main" val="303497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/>
            <a:r>
              <a:rPr lang="en-US" sz="2400" dirty="0">
                <a:latin typeface="+mj-lt"/>
              </a:rPr>
              <a:t>Analyze the relationship between gross box office of a movie and other independent variables including genre, budget, popularity of director and cast, etc., in order to: </a:t>
            </a:r>
          </a:p>
          <a:p>
            <a:pPr marL="719138" indent="-457200">
              <a:buAutoNum type="alphaLcParenBoth"/>
            </a:pPr>
            <a:r>
              <a:rPr lang="en-US" sz="2400" dirty="0">
                <a:latin typeface="+mj-lt"/>
              </a:rPr>
              <a:t>guide film producers/investors on how to make high-quality movies, and </a:t>
            </a:r>
          </a:p>
          <a:p>
            <a:pPr marL="719138" indent="-457200">
              <a:buAutoNum type="alphaLcParenBoth"/>
            </a:pPr>
            <a:r>
              <a:rPr lang="en-US" sz="2400" dirty="0">
                <a:latin typeface="+mj-lt"/>
              </a:rPr>
              <a:t>help movie theaters predict which movies will generate higher box of</a:t>
            </a:r>
            <a:r>
              <a:rPr lang="en-US" altLang="zh-CN" sz="2400" dirty="0">
                <a:latin typeface="+mj-lt"/>
              </a:rPr>
              <a:t>fice</a:t>
            </a:r>
            <a:endParaRPr lang="en-US" sz="2400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37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1" name="Slide Number Placeholder 2"/>
          <p:cNvSpPr txBox="1">
            <a:spLocks/>
          </p:cNvSpPr>
          <p:nvPr/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1375A4-56A4-47D6-9801-1991572033F7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380045"/>
              </p:ext>
            </p:extLst>
          </p:nvPr>
        </p:nvGraphicFramePr>
        <p:xfrm>
          <a:off x="1445142" y="1613850"/>
          <a:ext cx="9601200" cy="44640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307654774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725412819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814290905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994196215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641299556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69462271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</a:rPr>
                        <a:t>Genre Category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</a:rPr>
                        <a:t>MPAA Rating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</a:rPr>
                        <a:t>Genre Category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+mj-lt"/>
                        </a:rPr>
                        <a:t>MPAA Rating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</a:rPr>
                        <a:t>Estimate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  <a:latin typeface="+mj-lt"/>
                        </a:rPr>
                        <a:t>Pr</a:t>
                      </a:r>
                      <a:r>
                        <a:rPr lang="en-US" sz="1600" u="none" strike="noStrike" dirty="0">
                          <a:effectLst/>
                          <a:latin typeface="+mj-lt"/>
                        </a:rPr>
                        <a:t> &gt; |t|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0302288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Action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Documentary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76121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0.0071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557323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Documentary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Fantasy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-79589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0.0067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1069195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Documentary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Happy Hour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-60509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0.0259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9275819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Action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PG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Documentary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PG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75087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&lt;.0001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8841319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Action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PG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Tension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PG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27934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0.0207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3524645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Documentary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PG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Fantasy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PG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-81466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&lt;.0001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1816963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Documentary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PG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Happy Hour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PG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-52259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&lt;.0001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8140163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Fantasy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PG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Happy Hour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PG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29207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&lt;.0001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7326803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Fantasy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PG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Tension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PG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34313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0.0052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73502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Action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PG-13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Documentary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PG-13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67743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&lt;.0001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3797479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Action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PG-13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Happy Hour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PG-13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57526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&lt;.0001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9322568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Documentary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PG-13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Fantasy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PG-13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-72609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&lt;.0001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6404079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Documentary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PG-13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Tension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PG-13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-28090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&lt;.0001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4646804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Fantasy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PG-13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Happy Hour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PG-13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62392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&lt;.0001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414904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Happy Hour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PG-13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Tension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PG-13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-17873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&lt;.0001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6897035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Action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Happy Hour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10277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0.0365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2139654"/>
                  </a:ext>
                </a:extLst>
              </a:tr>
            </a:tbl>
          </a:graphicData>
        </a:graphic>
      </p:graphicFrame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900684" cy="1143000"/>
          </a:xfrm>
        </p:spPr>
        <p:txBody>
          <a:bodyPr/>
          <a:lstStyle/>
          <a:p>
            <a:r>
              <a:rPr lang="en-US" dirty="0"/>
              <a:t>ANOVA: Genre, MPAA Rating &amp;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Gross Box Office</a:t>
            </a:r>
          </a:p>
        </p:txBody>
      </p:sp>
      <p:sp>
        <p:nvSpPr>
          <p:cNvPr id="14" name="Left Brace 13"/>
          <p:cNvSpPr/>
          <p:nvPr/>
        </p:nvSpPr>
        <p:spPr>
          <a:xfrm>
            <a:off x="1189071" y="2052084"/>
            <a:ext cx="256071" cy="3905954"/>
          </a:xfrm>
          <a:prstGeom prst="leftBrace">
            <a:avLst>
              <a:gd name="adj1" fmla="val 8333"/>
              <a:gd name="adj2" fmla="val 4142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01999" y="3297058"/>
            <a:ext cx="895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Fixed Rating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174045" y="6369636"/>
            <a:ext cx="37166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Model </a:t>
            </a:r>
            <a:r>
              <a:rPr lang="en-US" sz="1600" dirty="0" err="1"/>
              <a:t>Pr</a:t>
            </a:r>
            <a:r>
              <a:rPr lang="en-US" sz="1600" dirty="0"/>
              <a:t> &gt; F: &lt;.0001; R-Square = </a:t>
            </a:r>
            <a:r>
              <a:rPr lang="en-US" sz="1600" kern="100" dirty="0"/>
              <a:t>0.1649</a:t>
            </a:r>
            <a:endParaRPr lang="zh-CN" altLang="en-US" sz="1600" kern="100" dirty="0">
              <a:latin typeface="Times New Roman"/>
              <a:ea typeface="宋体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89576" y="4550922"/>
            <a:ext cx="10102224" cy="1656000"/>
          </a:xfrm>
          <a:prstGeom prst="rect">
            <a:avLst/>
          </a:prstGeom>
          <a:solidFill>
            <a:srgbClr val="F1F0EB">
              <a:alpha val="95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</a:rPr>
              <a:t>Fixed MPAA Rating:</a:t>
            </a:r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en-US" dirty="0"/>
              <a:t>G: Fantasy &gt; Action &gt; Happy Hour &gt; Documentary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en-US" dirty="0"/>
              <a:t>PG: Fantasy &gt; Action &gt; Happy Hour &gt; Tension &gt; Documentary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en-US" dirty="0"/>
              <a:t>PG-13: Fantasy &gt; Action &gt; Tension &gt; Happy Hour &gt; Documentary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en-US" dirty="0"/>
              <a:t>R: Action &gt; Happy Hour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2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55656" y="1195496"/>
            <a:ext cx="11318844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Movies of which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MPAA rating</a:t>
            </a:r>
            <a:r>
              <a:rPr lang="en-US" sz="2800" b="1" dirty="0">
                <a:solidFill>
                  <a:schemeClr val="accent1"/>
                </a:solidFill>
              </a:rPr>
              <a:t> have the highest IMDB score?</a:t>
            </a:r>
          </a:p>
          <a:p>
            <a:pPr algn="r"/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R-rated movies?!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1"/>
              </a:solidFill>
            </a:endParaRPr>
          </a:p>
          <a:p>
            <a:r>
              <a:rPr lang="en-US" sz="2800" b="1" dirty="0">
                <a:solidFill>
                  <a:schemeClr val="accent1"/>
                </a:solidFill>
              </a:rPr>
              <a:t>Movies of which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MPAA rating</a:t>
            </a:r>
            <a:r>
              <a:rPr lang="en-US" sz="2800" b="1" dirty="0">
                <a:solidFill>
                  <a:schemeClr val="accent1"/>
                </a:solidFill>
              </a:rPr>
              <a:t> have the highest gross box office in US?</a:t>
            </a:r>
          </a:p>
          <a:p>
            <a:pPr algn="r"/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G-rated movies.</a:t>
            </a:r>
          </a:p>
          <a:p>
            <a:endParaRPr lang="en-US" sz="2800" b="1" dirty="0">
              <a:solidFill>
                <a:schemeClr val="accent1"/>
              </a:solidFill>
            </a:endParaRPr>
          </a:p>
          <a:p>
            <a:r>
              <a:rPr lang="en-US" sz="2800" b="1" dirty="0">
                <a:solidFill>
                  <a:schemeClr val="accent1"/>
                </a:solidFill>
              </a:rPr>
              <a:t>Overall</a:t>
            </a:r>
            <a:r>
              <a:rPr lang="en-US" altLang="zh-CN" sz="2800" b="1" dirty="0">
                <a:solidFill>
                  <a:schemeClr val="accent1"/>
                </a:solidFill>
              </a:rPr>
              <a:t>, </a:t>
            </a:r>
          </a:p>
          <a:p>
            <a:pPr marL="355600"/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IMDB Score: </a:t>
            </a:r>
            <a:r>
              <a:rPr lang="en-US" sz="2600" dirty="0"/>
              <a:t>R &gt; PG-13 &gt; PG</a:t>
            </a:r>
          </a:p>
          <a:p>
            <a:pPr marL="355600"/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Gross Box Office: </a:t>
            </a:r>
            <a:r>
              <a:rPr lang="en-US" sz="2600" dirty="0"/>
              <a:t>G &gt; PG &gt; PG-13 &gt; R &gt; NC-17</a:t>
            </a:r>
            <a:endParaRPr lang="en-US" sz="2600" dirty="0">
              <a:solidFill>
                <a:schemeClr val="accent1"/>
              </a:solidFill>
            </a:endParaRPr>
          </a:p>
          <a:p>
            <a:endParaRPr lang="en-US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45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10075644" cy="1143000"/>
          </a:xfrm>
        </p:spPr>
        <p:txBody>
          <a:bodyPr/>
          <a:lstStyle/>
          <a:p>
            <a:r>
              <a:rPr lang="en-US" dirty="0"/>
              <a:t>ANOVA: MPAA Rating, Continent &amp;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IMDB Score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760277"/>
              </p:ext>
            </p:extLst>
          </p:nvPr>
        </p:nvGraphicFramePr>
        <p:xfrm>
          <a:off x="1422993" y="1613850"/>
          <a:ext cx="9601200" cy="10800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332531959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47532006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732155832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43982639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548095589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547200893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MPAA Rating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Continent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MPAA Rating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Continent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Estimate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Pr</a:t>
                      </a:r>
                      <a:r>
                        <a:rPr lang="en-US" sz="1600" u="none" strike="noStrike" dirty="0">
                          <a:effectLst/>
                        </a:rPr>
                        <a:t> &gt; |t|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9176499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North America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North America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-0.2621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&lt;.0001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5248756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PG-13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North America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North America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-0.1983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&lt;.0001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11719380"/>
                  </a:ext>
                </a:extLst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357418" y="2859066"/>
            <a:ext cx="43254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Fixed Continent: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North America, R &gt; PG-13 &gt; PG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210337" y="6369636"/>
            <a:ext cx="37166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Model </a:t>
            </a:r>
            <a:r>
              <a:rPr lang="en-US" sz="1600" dirty="0" err="1"/>
              <a:t>Pr</a:t>
            </a:r>
            <a:r>
              <a:rPr lang="en-US" sz="1600" dirty="0"/>
              <a:t> &gt; F: &lt;.0001; R-Square = 0.0478</a:t>
            </a:r>
          </a:p>
        </p:txBody>
      </p:sp>
      <p:sp>
        <p:nvSpPr>
          <p:cNvPr id="19" name="Left Brace 18"/>
          <p:cNvSpPr/>
          <p:nvPr/>
        </p:nvSpPr>
        <p:spPr>
          <a:xfrm>
            <a:off x="1189072" y="2062305"/>
            <a:ext cx="168346" cy="576000"/>
          </a:xfrm>
          <a:prstGeom prst="leftBrace">
            <a:avLst>
              <a:gd name="adj1" fmla="val 8333"/>
              <a:gd name="adj2" fmla="val 4142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-131143" y="1932673"/>
            <a:ext cx="1307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Fixed Continent</a:t>
            </a:r>
          </a:p>
        </p:txBody>
      </p:sp>
    </p:spTree>
    <p:extLst>
      <p:ext uri="{BB962C8B-B14F-4D97-AF65-F5344CB8AC3E}">
        <p14:creationId xmlns:p14="http://schemas.microsoft.com/office/powerpoint/2010/main" val="239380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ANOVA: MPAA Rating, Genre &amp;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IMDB Score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10337" y="6369636"/>
            <a:ext cx="37166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Model </a:t>
            </a:r>
            <a:r>
              <a:rPr lang="en-US" sz="1600" dirty="0" err="1"/>
              <a:t>Pr</a:t>
            </a:r>
            <a:r>
              <a:rPr lang="en-US" sz="1600" dirty="0"/>
              <a:t> &gt; F: &lt;.0001; R-Square = 0.0471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6342246"/>
              </p:ext>
            </p:extLst>
          </p:nvPr>
        </p:nvGraphicFramePr>
        <p:xfrm>
          <a:off x="1422993" y="1613850"/>
          <a:ext cx="9601200" cy="10800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42639971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24098768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27740895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4129817007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4164628668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51223342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Genre Category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MPAA Rating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Genre Category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398" marR="8398" marT="8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MPAA Rating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Estimate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Pr</a:t>
                      </a:r>
                      <a:r>
                        <a:rPr lang="en-US" sz="1600" u="none" strike="noStrike" dirty="0">
                          <a:effectLst/>
                        </a:rPr>
                        <a:t> &gt; |t|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extLst>
                  <a:ext uri="{0D108BD9-81ED-4DB2-BD59-A6C34878D82A}">
                    <a16:rowId xmlns:a16="http://schemas.microsoft.com/office/drawing/2014/main" val="100630419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Tension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PG-13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Tension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-0.2362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0.0003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extLst>
                  <a:ext uri="{0D108BD9-81ED-4DB2-BD59-A6C34878D82A}">
                    <a16:rowId xmlns:a16="http://schemas.microsoft.com/office/drawing/2014/main" val="269866444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Tension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Tension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-0.3556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0.0376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extLst>
                  <a:ext uri="{0D108BD9-81ED-4DB2-BD59-A6C34878D82A}">
                    <a16:rowId xmlns:a16="http://schemas.microsoft.com/office/drawing/2014/main" val="993289575"/>
                  </a:ext>
                </a:extLst>
              </a:tr>
            </a:tbl>
          </a:graphicData>
        </a:graphic>
      </p:graphicFrame>
      <p:sp>
        <p:nvSpPr>
          <p:cNvPr id="14" name="Left Brace 13"/>
          <p:cNvSpPr/>
          <p:nvPr/>
        </p:nvSpPr>
        <p:spPr>
          <a:xfrm>
            <a:off x="1189071" y="2052086"/>
            <a:ext cx="233921" cy="617372"/>
          </a:xfrm>
          <a:prstGeom prst="leftBrace">
            <a:avLst>
              <a:gd name="adj1" fmla="val 8333"/>
              <a:gd name="adj2" fmla="val 4142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34671" y="1989260"/>
            <a:ext cx="104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Fixed Genre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22992" y="2845741"/>
            <a:ext cx="8775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</a:rPr>
              <a:t>Fixed Genre: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Tension: R &gt; PG-13 &gt; PG</a:t>
            </a:r>
          </a:p>
        </p:txBody>
      </p:sp>
    </p:spTree>
    <p:extLst>
      <p:ext uri="{BB962C8B-B14F-4D97-AF65-F5344CB8AC3E}">
        <p14:creationId xmlns:p14="http://schemas.microsoft.com/office/powerpoint/2010/main" val="67506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143403"/>
              </p:ext>
            </p:extLst>
          </p:nvPr>
        </p:nvGraphicFramePr>
        <p:xfrm>
          <a:off x="1445142" y="1613850"/>
          <a:ext cx="9601200" cy="44100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307654774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725412819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814290905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994196215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641299556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69462271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Genre Category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MPAA Rating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Genre Category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MPAA Rating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Estimate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Pr</a:t>
                      </a:r>
                      <a:r>
                        <a:rPr lang="en-US" sz="1600" u="none" strike="noStrike" dirty="0">
                          <a:effectLst/>
                        </a:rPr>
                        <a:t> &gt; |t|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03022887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Action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Action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68873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&lt;.0001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95477754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Action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Action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60435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&lt;.0001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6915006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Action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PG-13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Action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70242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&lt;.0001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33811282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Fantasy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Fantasy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72900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&lt;.0001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84010092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Fantasy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Fantasy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67374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&lt;.0001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62818661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Fantasy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PG-13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Fantasy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75667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&lt;.0001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58266958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Happy Hour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Happy Hour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PG-13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40544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&lt;.0001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22249953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Happy Hour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Happy Hour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63537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&lt;.0001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95248810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Happy Hour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Happy Hour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PG-13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24891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&lt;.0001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91726412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Happy Hour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Happy Hour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47884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&lt;.0001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61368887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Happy Hour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PG-13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Happy Hour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22993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&lt;.0001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24116184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Tension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Tension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41359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0.0003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74778898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Tension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PG-13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Tension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39448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&lt;.0001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20625541"/>
                  </a:ext>
                </a:extLst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900684" cy="1143000"/>
          </a:xfrm>
        </p:spPr>
        <p:txBody>
          <a:bodyPr/>
          <a:lstStyle/>
          <a:p>
            <a:r>
              <a:rPr lang="en-US" dirty="0"/>
              <a:t>ANOVA: Genre, MPAA Rating &amp;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Gross Box Office</a:t>
            </a:r>
          </a:p>
        </p:txBody>
      </p:sp>
      <p:sp>
        <p:nvSpPr>
          <p:cNvPr id="7" name="Left Brace 6"/>
          <p:cNvSpPr/>
          <p:nvPr/>
        </p:nvSpPr>
        <p:spPr>
          <a:xfrm>
            <a:off x="1189071" y="2052084"/>
            <a:ext cx="201011" cy="3852000"/>
          </a:xfrm>
          <a:prstGeom prst="leftBrace">
            <a:avLst>
              <a:gd name="adj1" fmla="val 8333"/>
              <a:gd name="adj2" fmla="val 4142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1999" y="3297058"/>
            <a:ext cx="895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Fixed Genre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76876" y="4497757"/>
            <a:ext cx="10102224" cy="1692000"/>
          </a:xfrm>
          <a:prstGeom prst="rect">
            <a:avLst/>
          </a:prstGeom>
          <a:solidFill>
            <a:srgbClr val="F1F0EB">
              <a:alpha val="95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</a:rPr>
              <a:t>Fixed Genre: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Action: G &gt; PG-13 &gt; PG &gt;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Fantasy: PG-13 &gt; PG &gt; G &gt;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Happy Hour: G &gt; PG &gt; PG-13 &gt;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Tension: PG &gt; PG-13 &gt; 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174045" y="6369636"/>
            <a:ext cx="37166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Model </a:t>
            </a:r>
            <a:r>
              <a:rPr lang="en-US" sz="1600" dirty="0" err="1"/>
              <a:t>Pr</a:t>
            </a:r>
            <a:r>
              <a:rPr lang="en-US" sz="1600" dirty="0"/>
              <a:t> &gt; F: &lt;.0001; R-Square = </a:t>
            </a:r>
            <a:r>
              <a:rPr lang="en-US" sz="1600" kern="100" dirty="0"/>
              <a:t>0.1649</a:t>
            </a:r>
            <a:endParaRPr lang="zh-CN" altLang="en-US" sz="1600" kern="100" dirty="0">
              <a:latin typeface="Times New Roman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34273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750942" cy="1143000"/>
          </a:xfrm>
        </p:spPr>
        <p:txBody>
          <a:bodyPr/>
          <a:lstStyle/>
          <a:p>
            <a:r>
              <a:rPr lang="en-US" dirty="0"/>
              <a:t>ANOVA: Continent, MPAA Rating &amp;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Box Office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74045" y="6369636"/>
            <a:ext cx="37166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Model </a:t>
            </a:r>
            <a:r>
              <a:rPr lang="en-US" sz="1600" dirty="0" err="1"/>
              <a:t>Pr</a:t>
            </a:r>
            <a:r>
              <a:rPr lang="en-US" sz="1600" dirty="0"/>
              <a:t> &gt; F: &lt;.0001; R-Square = </a:t>
            </a:r>
            <a:r>
              <a:rPr lang="en-US" sz="1600" kern="100" dirty="0"/>
              <a:t>0.1307</a:t>
            </a:r>
            <a:endParaRPr lang="zh-CN" altLang="en-US" sz="1600" kern="100" dirty="0">
              <a:latin typeface="Times New Roman"/>
              <a:ea typeface="宋体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743471"/>
              </p:ext>
            </p:extLst>
          </p:nvPr>
        </p:nvGraphicFramePr>
        <p:xfrm>
          <a:off x="1445142" y="1613850"/>
          <a:ext cx="9601200" cy="38880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307654774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725412819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814290905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994196215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641299556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69462271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Continent</a:t>
                      </a:r>
                      <a:endParaRPr 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MPAA Rating</a:t>
                      </a:r>
                      <a:endParaRPr 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</a:rPr>
                        <a:t>Continent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MPAA Rating</a:t>
                      </a:r>
                      <a:endParaRPr 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</a:rPr>
                        <a:t>Estimate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  <a:latin typeface="+mj-lt"/>
                        </a:rPr>
                        <a:t>Pr</a:t>
                      </a:r>
                      <a:r>
                        <a:rPr lang="en-US" sz="1600" u="none" strike="noStrike" dirty="0">
                          <a:effectLst/>
                          <a:latin typeface="+mj-lt"/>
                        </a:rPr>
                        <a:t> &gt; |t|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0302288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Europe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Europe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PG-13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20258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0.0149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557323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Europe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Europe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50449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&lt;.0001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4799762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Europe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PG-13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Europe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30191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&lt;.0001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2096128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North America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North America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NC-17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103451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0.0472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5313916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North America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North America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19418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0.0144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907149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North America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North America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PG-13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27513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0.0003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6271297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North America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North America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73099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&lt;.0001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3726421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North America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North America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PG-13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8094.76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0.0141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7159407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North America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North America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53681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&lt;.0001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5272752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North America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PG-13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North America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45587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&lt;.0001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5104333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Oceania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Oceania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PG-13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-47749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0.0467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7447280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Oceania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PG-13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Oceania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71002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0.0011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10691955"/>
                  </a:ext>
                </a:extLst>
              </a:tr>
            </a:tbl>
          </a:graphicData>
        </a:graphic>
      </p:graphicFrame>
      <p:sp>
        <p:nvSpPr>
          <p:cNvPr id="6" name="Left Brace 5"/>
          <p:cNvSpPr/>
          <p:nvPr/>
        </p:nvSpPr>
        <p:spPr>
          <a:xfrm>
            <a:off x="1189071" y="2052084"/>
            <a:ext cx="256071" cy="3312000"/>
          </a:xfrm>
          <a:prstGeom prst="leftBrace">
            <a:avLst>
              <a:gd name="adj1" fmla="val 8333"/>
              <a:gd name="adj2" fmla="val 307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2744167"/>
            <a:ext cx="1174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Fixed Continent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17106" y="4901685"/>
            <a:ext cx="10102224" cy="1200329"/>
          </a:xfrm>
          <a:prstGeom prst="rect">
            <a:avLst/>
          </a:prstGeom>
          <a:solidFill>
            <a:srgbClr val="F1F0EB">
              <a:alpha val="95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</a:rPr>
              <a:t>Fixed Continent: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Europe: PG &gt; PG-13 &gt;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North America: G &gt; PG &gt; PG-13 &gt; R &gt; NC-17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Oceania: PG-13 &gt; PG &gt; R</a:t>
            </a:r>
          </a:p>
        </p:txBody>
      </p:sp>
    </p:spTree>
    <p:extLst>
      <p:ext uri="{BB962C8B-B14F-4D97-AF65-F5344CB8AC3E}">
        <p14:creationId xmlns:p14="http://schemas.microsoft.com/office/powerpoint/2010/main" val="398479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08806" y="812630"/>
            <a:ext cx="10778343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Does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release time </a:t>
            </a:r>
            <a:r>
              <a:rPr lang="en-US" sz="2800" b="1" dirty="0">
                <a:solidFill>
                  <a:schemeClr val="accent1"/>
                </a:solidFill>
              </a:rPr>
              <a:t>affect a movie’s gross box office in US?</a:t>
            </a:r>
          </a:p>
          <a:p>
            <a:pPr algn="r"/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Yes.</a:t>
            </a:r>
          </a:p>
          <a:p>
            <a:endParaRPr lang="en-US" sz="2800" b="1" dirty="0">
              <a:solidFill>
                <a:schemeClr val="accent1"/>
              </a:solidFill>
            </a:endParaRPr>
          </a:p>
          <a:p>
            <a:r>
              <a:rPr lang="en-US" sz="2800" b="1" dirty="0">
                <a:solidFill>
                  <a:schemeClr val="accent1"/>
                </a:solidFill>
              </a:rPr>
              <a:t>Is there any 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specific genre </a:t>
            </a:r>
            <a:r>
              <a:rPr lang="en-US" sz="2800" b="1" dirty="0">
                <a:solidFill>
                  <a:schemeClr val="accent1"/>
                </a:solidFill>
              </a:rPr>
              <a:t>of movie that people are more interested in watching during Christmas/Summer? </a:t>
            </a:r>
          </a:p>
          <a:p>
            <a:pPr algn="r"/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It seems that people are more likely to </a:t>
            </a:r>
            <a:b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watch documentary movies during Christmas…</a:t>
            </a:r>
          </a:p>
          <a:p>
            <a:endParaRPr lang="en-US" sz="2800" b="1" dirty="0">
              <a:solidFill>
                <a:schemeClr val="accent1"/>
              </a:solidFill>
            </a:endParaRPr>
          </a:p>
          <a:p>
            <a:r>
              <a:rPr lang="en-US" sz="2800" b="1" dirty="0">
                <a:solidFill>
                  <a:schemeClr val="accent1"/>
                </a:solidFill>
              </a:rPr>
              <a:t>Overall</a:t>
            </a:r>
            <a:r>
              <a:rPr lang="en-US" altLang="zh-CN" sz="2800" b="1" dirty="0">
                <a:solidFill>
                  <a:schemeClr val="accent1"/>
                </a:solidFill>
              </a:rPr>
              <a:t>, </a:t>
            </a:r>
          </a:p>
          <a:p>
            <a:pPr marL="355600"/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Gross Box Office: </a:t>
            </a:r>
            <a:r>
              <a:rPr lang="en-US" sz="2600" dirty="0"/>
              <a:t>Summer &gt; Christmas &gt; Other</a:t>
            </a:r>
            <a:endParaRPr lang="en-US" sz="2600" dirty="0">
              <a:solidFill>
                <a:schemeClr val="accent1"/>
              </a:solidFill>
            </a:endParaRPr>
          </a:p>
          <a:p>
            <a:endParaRPr lang="en-US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24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10198396" cy="1143000"/>
          </a:xfrm>
        </p:spPr>
        <p:txBody>
          <a:bodyPr/>
          <a:lstStyle/>
          <a:p>
            <a:r>
              <a:rPr lang="en-US" dirty="0"/>
              <a:t>ANOVA: Genre, Release Time &amp;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Gross Box Office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74045" y="6369636"/>
            <a:ext cx="37166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Model </a:t>
            </a:r>
            <a:r>
              <a:rPr lang="en-US" sz="1600" dirty="0" err="1"/>
              <a:t>Pr</a:t>
            </a:r>
            <a:r>
              <a:rPr lang="en-US" sz="1600" dirty="0"/>
              <a:t> &gt; F: &lt;.0001; R-Square = </a:t>
            </a:r>
            <a:r>
              <a:rPr lang="en-US" sz="1600" kern="100" dirty="0"/>
              <a:t>0.1046</a:t>
            </a:r>
            <a:endParaRPr lang="zh-CN" altLang="en-US" sz="1600" kern="100" dirty="0">
              <a:latin typeface="Times New Roman"/>
              <a:ea typeface="宋体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222065"/>
              </p:ext>
            </p:extLst>
          </p:nvPr>
        </p:nvGraphicFramePr>
        <p:xfrm>
          <a:off x="1445142" y="1613850"/>
          <a:ext cx="9601200" cy="33120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307654774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725412819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814290905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994196215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641299556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69462271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</a:rPr>
                        <a:t>Genre Category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</a:rPr>
                        <a:t>Release Time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</a:rPr>
                        <a:t>Genre Category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Release Time</a:t>
                      </a:r>
                      <a:endParaRPr 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</a:rPr>
                        <a:t>Estimate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  <a:latin typeface="+mj-lt"/>
                        </a:rPr>
                        <a:t>Pr</a:t>
                      </a:r>
                      <a:r>
                        <a:rPr lang="en-US" sz="1600" u="none" strike="noStrike" dirty="0">
                          <a:effectLst/>
                          <a:latin typeface="+mj-lt"/>
                        </a:rPr>
                        <a:t> &gt; |t|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0302288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Action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Christmas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Action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Summer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-38258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&lt;.0001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557323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Action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Other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Action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Summer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-48363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&lt;.0001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1069195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Documentary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Christmas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Documentary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Other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21054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0.0297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9275819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Documentary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Christmas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Documentary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Summer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22344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0.0448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8841319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Fantasy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Christmas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Fantasy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Summer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-44825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&lt;.0001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3524645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Fantasy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Other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Fantasy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Summer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-51379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&lt;.0001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1816963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Happy Hour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Christmas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Happy Hour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Summer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-14251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0.0085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8140163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Happy Hour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Other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Happy Hour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Summer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-21219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&lt;.0001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7326803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Tension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Christmas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Tension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Summer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-17706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0.0073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735026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Tension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Other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Tension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Summer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-25101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&lt;.0001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37974799"/>
                  </a:ext>
                </a:extLst>
              </a:tr>
            </a:tbl>
          </a:graphicData>
        </a:graphic>
      </p:graphicFrame>
      <p:sp>
        <p:nvSpPr>
          <p:cNvPr id="6" name="Left Brace 5"/>
          <p:cNvSpPr/>
          <p:nvPr/>
        </p:nvSpPr>
        <p:spPr>
          <a:xfrm>
            <a:off x="1189071" y="2052084"/>
            <a:ext cx="256071" cy="2772000"/>
          </a:xfrm>
          <a:prstGeom prst="leftBrace">
            <a:avLst>
              <a:gd name="adj1" fmla="val 8333"/>
              <a:gd name="adj2" fmla="val 4142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78649" y="2871756"/>
            <a:ext cx="895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Fixed Genre</a:t>
            </a:r>
          </a:p>
        </p:txBody>
      </p:sp>
      <p:sp>
        <p:nvSpPr>
          <p:cNvPr id="8" name="Rectangle 7"/>
          <p:cNvSpPr/>
          <p:nvPr/>
        </p:nvSpPr>
        <p:spPr>
          <a:xfrm>
            <a:off x="1293626" y="4975729"/>
            <a:ext cx="80417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</a:rPr>
              <a:t>Fixed Genre: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Action, Fantasy, Happy Hour, Tension: Summer &gt; Christmas &gt;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Documentary: Christmas &gt; Summer &gt; Other</a:t>
            </a:r>
          </a:p>
        </p:txBody>
      </p:sp>
    </p:spTree>
    <p:extLst>
      <p:ext uri="{BB962C8B-B14F-4D97-AF65-F5344CB8AC3E}">
        <p14:creationId xmlns:p14="http://schemas.microsoft.com/office/powerpoint/2010/main" val="135474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10198396" cy="1143000"/>
          </a:xfrm>
        </p:spPr>
        <p:txBody>
          <a:bodyPr/>
          <a:lstStyle/>
          <a:p>
            <a:r>
              <a:rPr lang="en-US" dirty="0"/>
              <a:t>ANOVA: Genre, Release Time &amp;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Gross Box Office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74045" y="6369636"/>
            <a:ext cx="37166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Model </a:t>
            </a:r>
            <a:r>
              <a:rPr lang="en-US" sz="1600" dirty="0" err="1"/>
              <a:t>Pr</a:t>
            </a:r>
            <a:r>
              <a:rPr lang="en-US" sz="1600" dirty="0"/>
              <a:t> &gt; F: &lt;.0001; R-Square = </a:t>
            </a:r>
            <a:r>
              <a:rPr lang="en-US" sz="1600" kern="100" dirty="0"/>
              <a:t>0.1046</a:t>
            </a:r>
            <a:endParaRPr lang="zh-CN" altLang="en-US" sz="1600" kern="100" dirty="0">
              <a:latin typeface="Times New Roman"/>
              <a:ea typeface="宋体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602897"/>
              </p:ext>
            </p:extLst>
          </p:nvPr>
        </p:nvGraphicFramePr>
        <p:xfrm>
          <a:off x="1445142" y="1613850"/>
          <a:ext cx="9601200" cy="44640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307654774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725412819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814290905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994196215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641299556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69462271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</a:rPr>
                        <a:t>Genre Category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</a:rPr>
                        <a:t>Release Time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</a:rPr>
                        <a:t>Genre Category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Release Time</a:t>
                      </a:r>
                      <a:endParaRPr lang="en-US" sz="1600" b="1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+mj-lt"/>
                        </a:rPr>
                        <a:t>Estimate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  <a:latin typeface="+mj-lt"/>
                        </a:rPr>
                        <a:t>Pr</a:t>
                      </a:r>
                      <a:r>
                        <a:rPr lang="en-US" sz="1600" u="none" strike="noStrike" dirty="0">
                          <a:effectLst/>
                          <a:latin typeface="+mj-lt"/>
                        </a:rPr>
                        <a:t> &gt; |t|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0302288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Action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Christmas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Documentary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Christmas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23824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0.0205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557323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Action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Christmas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Happy Hour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Christmas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24983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0.0008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907149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Action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Christmas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Tension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Christmas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29250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0.0003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6271297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Fantasy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Christmas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Happy Hour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Christmas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29347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0.0006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3726421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Action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Other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Documentary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Other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34773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&lt;.0001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7159407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Action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Other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Happy Hour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Other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21846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&lt;.0001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5272752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Action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Other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Tension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Other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26541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&lt;.0001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5104333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Documentary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Other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Fantasy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Other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-42689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&lt;.0001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7447280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Fantasy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Other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Tension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Other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34456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&lt;.0001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1069195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Action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Summer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Documentary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Summer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84425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&lt;.0001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9275819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Action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Summer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Happy Hour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Summer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48990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&lt;.0001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8841319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Action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Summer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Tension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Summer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49802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&lt;.0001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3524645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Fantasy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Summer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Happy Hour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Summer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59921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&lt;.0001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735026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Fantasy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Summer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Tension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Summer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60734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</a:rPr>
                        <a:t>&lt;.0001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37974799"/>
                  </a:ext>
                </a:extLst>
              </a:tr>
            </a:tbl>
          </a:graphicData>
        </a:graphic>
      </p:graphicFrame>
      <p:sp>
        <p:nvSpPr>
          <p:cNvPr id="6" name="Left Brace 5"/>
          <p:cNvSpPr/>
          <p:nvPr/>
        </p:nvSpPr>
        <p:spPr>
          <a:xfrm>
            <a:off x="1189071" y="2052084"/>
            <a:ext cx="256071" cy="3888000"/>
          </a:xfrm>
          <a:prstGeom prst="leftBrace">
            <a:avLst>
              <a:gd name="adj1" fmla="val 8333"/>
              <a:gd name="adj2" fmla="val 307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2744167"/>
            <a:ext cx="1174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Fixed Release Time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95400" y="4945568"/>
            <a:ext cx="10102224" cy="1188000"/>
          </a:xfrm>
          <a:prstGeom prst="rect">
            <a:avLst/>
          </a:prstGeom>
          <a:solidFill>
            <a:srgbClr val="F1F0EB">
              <a:alpha val="95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</a:rPr>
              <a:t>Fixed Release Time:</a:t>
            </a:r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en-US" dirty="0"/>
              <a:t>Christmas: Fantasy &gt; Action &gt; Documentary &gt; Happy Hour &gt; Tension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en-US" dirty="0"/>
              <a:t>Summer &amp; Other: Action &gt; Fantasy &gt; Happy Hour &gt; Tension &gt; Documentary</a:t>
            </a:r>
            <a:endParaRPr lang="en-US" dirty="0">
              <a:solidFill>
                <a:srgbClr val="000000"/>
              </a:solidFill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7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4597" y="4583630"/>
            <a:ext cx="40091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cap="all" dirty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7053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012400" y="1748820"/>
          <a:ext cx="10321200" cy="40248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302014">
                  <a:extLst>
                    <a:ext uri="{9D8B030D-6E8A-4147-A177-3AD203B41FA5}">
                      <a16:colId xmlns:a16="http://schemas.microsoft.com/office/drawing/2014/main" val="713800074"/>
                    </a:ext>
                  </a:extLst>
                </a:gridCol>
                <a:gridCol w="3692778">
                  <a:extLst>
                    <a:ext uri="{9D8B030D-6E8A-4147-A177-3AD203B41FA5}">
                      <a16:colId xmlns:a16="http://schemas.microsoft.com/office/drawing/2014/main" val="1793677334"/>
                    </a:ext>
                  </a:extLst>
                </a:gridCol>
                <a:gridCol w="4326408">
                  <a:extLst>
                    <a:ext uri="{9D8B030D-6E8A-4147-A177-3AD203B41FA5}">
                      <a16:colId xmlns:a16="http://schemas.microsoft.com/office/drawing/2014/main" val="2215932961"/>
                    </a:ext>
                  </a:extLst>
                </a:gridCol>
              </a:tblGrid>
              <a:tr h="20124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Gross Box Office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2438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="0" baseline="0" dirty="0"/>
                        <a:t>Duration</a:t>
                      </a:r>
                    </a:p>
                    <a:p>
                      <a:pPr marL="452438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="0" baseline="0" dirty="0"/>
                        <a:t>Country</a:t>
                      </a:r>
                    </a:p>
                    <a:p>
                      <a:pPr marL="452438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="0" baseline="0" dirty="0"/>
                        <a:t>MPAA Rating</a:t>
                      </a:r>
                    </a:p>
                    <a:p>
                      <a:pPr marL="452438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="0" baseline="0" dirty="0"/>
                        <a:t>Director FB Likes</a:t>
                      </a:r>
                    </a:p>
                    <a:p>
                      <a:pPr marL="452438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 dirty="0"/>
                        <a:t>Cast Total Facebook Likes</a:t>
                      </a:r>
                      <a:r>
                        <a:rPr lang="en-US" b="0" baseline="0" dirty="0"/>
                        <a:t> </a:t>
                      </a:r>
                    </a:p>
                    <a:p>
                      <a:pPr marL="452438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 baseline="0" dirty="0"/>
                        <a:t>Genre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 baseline="0" dirty="0"/>
                        <a:t>Budget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 dirty="0" err="1"/>
                        <a:t>Num</a:t>
                      </a:r>
                      <a:r>
                        <a:rPr lang="en-US" b="0" baseline="0" dirty="0"/>
                        <a:t> critics for reviews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IMDB Score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 dirty="0"/>
                        <a:t>Summer/Christmas</a:t>
                      </a:r>
                      <a:r>
                        <a:rPr lang="en-US" b="0" baseline="0" dirty="0"/>
                        <a:t> Release (Day, Month, Year)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="0" baseline="0" dirty="0"/>
                        <a:t>Gross/Budget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="0" baseline="0" dirty="0"/>
                        <a:t>Actor1/Cast Total FB Likes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71922498"/>
                  </a:ext>
                </a:extLst>
              </a:tr>
              <a:tr h="20124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IMDB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2438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Duration</a:t>
                      </a:r>
                    </a:p>
                    <a:p>
                      <a:pPr marL="452438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Country</a:t>
                      </a:r>
                    </a:p>
                    <a:p>
                      <a:pPr marL="452438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MPAA</a:t>
                      </a:r>
                      <a:r>
                        <a:rPr lang="en-US" b="0" baseline="0" dirty="0"/>
                        <a:t> Rating</a:t>
                      </a:r>
                    </a:p>
                    <a:p>
                      <a:pPr marL="452438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baseline="0" dirty="0"/>
                        <a:t>Director FB Likes</a:t>
                      </a:r>
                    </a:p>
                    <a:p>
                      <a:pPr marL="452438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 dirty="0"/>
                        <a:t>Cast Total Facebook Likes</a:t>
                      </a:r>
                      <a:r>
                        <a:rPr lang="en-US" b="0" baseline="0" dirty="0"/>
                        <a:t> </a:t>
                      </a:r>
                    </a:p>
                    <a:p>
                      <a:pPr marL="452438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baseline="0" dirty="0"/>
                        <a:t>Genre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baseline="0" dirty="0"/>
                        <a:t>Budget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 baseline="0" dirty="0" err="1"/>
                        <a:t>Num</a:t>
                      </a:r>
                      <a:r>
                        <a:rPr lang="en-US" b="0" baseline="0" dirty="0"/>
                        <a:t> critics for reviews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 baseline="0" dirty="0"/>
                        <a:t>Total FB Likes of Actor 1, 2, 3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baseline="0" dirty="0"/>
                        <a:t>Gross/Budget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40013466"/>
                  </a:ext>
                </a:extLst>
              </a:tr>
            </a:tbl>
          </a:graphicData>
        </a:graphic>
      </p:graphicFrame>
      <p:sp>
        <p:nvSpPr>
          <p:cNvPr id="11" name="Rectangle: Rounded Corners 10"/>
          <p:cNvSpPr/>
          <p:nvPr/>
        </p:nvSpPr>
        <p:spPr>
          <a:xfrm>
            <a:off x="7007191" y="2612571"/>
            <a:ext cx="4119988" cy="110440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/>
          <p:cNvSpPr/>
          <p:nvPr/>
        </p:nvSpPr>
        <p:spPr>
          <a:xfrm>
            <a:off x="7015213" y="5042041"/>
            <a:ext cx="3191166" cy="29998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93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Collection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228600" lvl="1"/>
            <a:r>
              <a:rPr lang="en-US" sz="2400" dirty="0">
                <a:latin typeface="+mj-lt"/>
              </a:rPr>
              <a:t>Source 1:</a:t>
            </a:r>
            <a:r>
              <a:rPr lang="en-US" sz="2400" dirty="0"/>
              <a:t> </a:t>
            </a:r>
            <a:r>
              <a:rPr lang="en-US" sz="2400" dirty="0">
                <a:hlinkClick r:id="rId3"/>
              </a:rPr>
              <a:t>IMDB 5000 Movie Dataset</a:t>
            </a:r>
            <a:r>
              <a:rPr lang="en-US" sz="2400" dirty="0"/>
              <a:t> from </a:t>
            </a:r>
            <a:r>
              <a:rPr lang="en-US" sz="2400" dirty="0" err="1"/>
              <a:t>Kaggle</a:t>
            </a:r>
            <a:endParaRPr lang="en-US" sz="2400" dirty="0"/>
          </a:p>
          <a:p>
            <a:pPr marL="548640" lvl="2"/>
            <a:r>
              <a:rPr lang="en-US" sz="2200" dirty="0">
                <a:latin typeface="Cambria" panose="02040503050406030204" pitchFamily="18" charset="0"/>
                <a:cs typeface="Calibri" panose="020F0502020204030204" pitchFamily="34" charset="0"/>
              </a:rPr>
              <a:t>The original dataset contains 28 variables for 5,043 movies</a:t>
            </a:r>
          </a:p>
          <a:p>
            <a:pPr marL="548640" lvl="2"/>
            <a:r>
              <a:rPr lang="en-US" sz="2200" dirty="0">
                <a:latin typeface="Cambria" panose="02040503050406030204" pitchFamily="18" charset="0"/>
                <a:cs typeface="Calibri" panose="020F0502020204030204" pitchFamily="34" charset="0"/>
              </a:rPr>
              <a:t>Only movies produced after 2000 are included; we replaced part of the missing data with median value of corresponding variables</a:t>
            </a:r>
          </a:p>
          <a:p>
            <a:pPr marL="548640" lvl="2"/>
            <a:r>
              <a:rPr lang="en-US" sz="2200" dirty="0">
                <a:latin typeface="Cambria" panose="02040503050406030204" pitchFamily="18" charset="0"/>
                <a:cs typeface="Calibri" panose="020F0502020204030204" pitchFamily="34" charset="0"/>
              </a:rPr>
              <a:t>A total number of 3,170 observations are used in analysis</a:t>
            </a:r>
          </a:p>
          <a:p>
            <a:pPr marL="0" indent="-320040"/>
            <a:r>
              <a:rPr lang="en-US" sz="2400" dirty="0">
                <a:latin typeface="+mj-lt"/>
              </a:rPr>
              <a:t>Source 2: Scraped data from IMDB</a:t>
            </a:r>
          </a:p>
          <a:p>
            <a:pPr marL="640080" lvl="2" indent="-320040"/>
            <a:r>
              <a:rPr lang="en-US" sz="2000" dirty="0">
                <a:latin typeface="+mj-lt"/>
                <a:cs typeface="Calibri" panose="020F0502020204030204" pitchFamily="34" charset="0"/>
              </a:rPr>
              <a:t>Month of release </a:t>
            </a:r>
            <a:r>
              <a:rPr lang="zh-CN" altLang="en-US" sz="2000" dirty="0">
                <a:latin typeface="+mj-lt"/>
                <a:cs typeface="Calibri" panose="020F0502020204030204" pitchFamily="34" charset="0"/>
              </a:rPr>
              <a:t>→</a:t>
            </a:r>
            <a:r>
              <a:rPr lang="en-US" altLang="zh-CN" sz="2000" dirty="0">
                <a:latin typeface="+mj-lt"/>
                <a:cs typeface="Calibri" panose="020F0502020204030204" pitchFamily="34" charset="0"/>
              </a:rPr>
              <a:t> Summer/Christmas/Other</a:t>
            </a:r>
          </a:p>
          <a:p>
            <a:pPr marL="22860" indent="-342900"/>
            <a:r>
              <a:rPr lang="en-US" sz="2400" dirty="0">
                <a:latin typeface="+mj-lt"/>
              </a:rPr>
              <a:t>Source 3: Calculated variables</a:t>
            </a:r>
          </a:p>
          <a:p>
            <a:pPr marL="662940" lvl="2" indent="-342900"/>
            <a:r>
              <a:rPr lang="en-US" sz="2000" dirty="0">
                <a:latin typeface="+mj-lt"/>
              </a:rPr>
              <a:t>Gross Box Office / Budget</a:t>
            </a:r>
          </a:p>
          <a:p>
            <a:pPr marL="662940" lvl="2" indent="-342900"/>
            <a:r>
              <a:rPr lang="en-US" sz="2000" dirty="0"/>
              <a:t>Actor1 FB Likes / Cast Total FB Likes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4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3246354"/>
              </p:ext>
            </p:extLst>
          </p:nvPr>
        </p:nvGraphicFramePr>
        <p:xfrm>
          <a:off x="1016260" y="1748827"/>
          <a:ext cx="10322300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3374">
                  <a:extLst>
                    <a:ext uri="{9D8B030D-6E8A-4147-A177-3AD203B41FA5}">
                      <a16:colId xmlns:a16="http://schemas.microsoft.com/office/drawing/2014/main" val="713800074"/>
                    </a:ext>
                  </a:extLst>
                </a:gridCol>
                <a:gridCol w="1289785">
                  <a:extLst>
                    <a:ext uri="{9D8B030D-6E8A-4147-A177-3AD203B41FA5}">
                      <a16:colId xmlns:a16="http://schemas.microsoft.com/office/drawing/2014/main" val="3229966066"/>
                    </a:ext>
                  </a:extLst>
                </a:gridCol>
                <a:gridCol w="5159141">
                  <a:extLst>
                    <a:ext uri="{9D8B030D-6E8A-4147-A177-3AD203B41FA5}">
                      <a16:colId xmlns:a16="http://schemas.microsoft.com/office/drawing/2014/main" val="3643958820"/>
                    </a:ext>
                  </a:extLst>
                </a:gridCol>
              </a:tblGrid>
              <a:tr h="35281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Variables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Type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Explanation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71922498"/>
                  </a:ext>
                </a:extLst>
              </a:tr>
              <a:tr h="340650">
                <a:tc>
                  <a:txBody>
                    <a:bodyPr/>
                    <a:lstStyle/>
                    <a:p>
                      <a:r>
                        <a:rPr lang="en-US" b="1" dirty="0"/>
                        <a:t>Gross (dependent</a:t>
                      </a:r>
                      <a:r>
                        <a:rPr lang="en-US" b="1" baseline="0" dirty="0"/>
                        <a:t> variable)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Numeric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Cumulative box office in United States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40013466"/>
                  </a:ext>
                </a:extLst>
              </a:tr>
              <a:tr h="3406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IMDB Score (dependent variable)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IMDB rating score</a:t>
                      </a:r>
                      <a:r>
                        <a:rPr lang="en-US" baseline="0" dirty="0"/>
                        <a:t> of the movie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50425447"/>
                  </a:ext>
                </a:extLst>
              </a:tr>
              <a:tr h="340650">
                <a:tc>
                  <a:txBody>
                    <a:bodyPr/>
                    <a:lstStyle/>
                    <a:p>
                      <a:r>
                        <a:rPr lang="en-US" dirty="0"/>
                        <a:t>Duration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Length of the movie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47992008"/>
                  </a:ext>
                </a:extLst>
              </a:tr>
              <a:tr h="340650">
                <a:tc>
                  <a:txBody>
                    <a:bodyPr/>
                    <a:lstStyle/>
                    <a:p>
                      <a:r>
                        <a:rPr lang="en-US" dirty="0"/>
                        <a:t>Genre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Categorical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Genre</a:t>
                      </a:r>
                      <a:r>
                        <a:rPr lang="en-US" baseline="0" dirty="0"/>
                        <a:t> of the movie (Action/Sci-Fi/Romance/...)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52985494"/>
                  </a:ext>
                </a:extLst>
              </a:tr>
              <a:tr h="340650">
                <a:tc>
                  <a:txBody>
                    <a:bodyPr/>
                    <a:lstStyle/>
                    <a:p>
                      <a:r>
                        <a:rPr lang="en-US" dirty="0"/>
                        <a:t>Country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Categorical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Country that produced</a:t>
                      </a:r>
                      <a:r>
                        <a:rPr lang="en-US" baseline="0" dirty="0"/>
                        <a:t> the movie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28836791"/>
                  </a:ext>
                </a:extLst>
              </a:tr>
              <a:tr h="340650">
                <a:tc>
                  <a:txBody>
                    <a:bodyPr/>
                    <a:lstStyle/>
                    <a:p>
                      <a:r>
                        <a:rPr lang="en-US" dirty="0"/>
                        <a:t>Budget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Budget of the movie (in USD)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27372105"/>
                  </a:ext>
                </a:extLst>
              </a:tr>
              <a:tr h="3406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Content Rating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Categorical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Content</a:t>
                      </a:r>
                      <a:r>
                        <a:rPr lang="en-US" baseline="0" dirty="0"/>
                        <a:t> rating of the movie (G/PG/PG-13/R/…)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71232138"/>
                  </a:ext>
                </a:extLst>
              </a:tr>
              <a:tr h="3406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Director Facebook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Likes 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Facebook popularity</a:t>
                      </a:r>
                      <a:r>
                        <a:rPr lang="en-US" baseline="0" dirty="0"/>
                        <a:t> of the director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2623274"/>
                  </a:ext>
                </a:extLst>
              </a:tr>
              <a:tr h="3406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Cast Total Facebook Likes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Facebook popularity of all cast members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48716135"/>
                  </a:ext>
                </a:extLst>
              </a:tr>
              <a:tr h="3406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Number of Critics for Reviews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critics</a:t>
                      </a:r>
                      <a:r>
                        <a:rPr lang="en-US" baseline="0" dirty="0"/>
                        <a:t> that reviewed the movie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16028636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Variables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36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Descriptive Statistics: </a:t>
            </a:r>
            <a:br>
              <a:rPr lang="en-US" dirty="0"/>
            </a:br>
            <a:r>
              <a:rPr lang="en-US" sz="2000" dirty="0"/>
              <a:t>Dependent variables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59" y="1645920"/>
            <a:ext cx="10530971" cy="102097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295400" y="2569464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Descriptive Statistics: </a:t>
            </a:r>
            <a:br>
              <a:rPr lang="en-US" dirty="0"/>
            </a:br>
            <a:r>
              <a:rPr lang="en-US" sz="2000" dirty="0"/>
              <a:t>independent numeric variables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59" y="4072128"/>
            <a:ext cx="10530971" cy="203606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02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Descriptive Statistics: </a:t>
            </a:r>
            <a:br>
              <a:rPr lang="en-US" dirty="0"/>
            </a:br>
            <a:r>
              <a:rPr lang="en-US" sz="2000" dirty="0"/>
              <a:t>independent categorical variables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8"/>
          <a:stretch/>
        </p:blipFill>
        <p:spPr>
          <a:xfrm>
            <a:off x="282475" y="1747553"/>
            <a:ext cx="5117565" cy="39028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40" y="2695074"/>
            <a:ext cx="6631539" cy="286428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64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nip20160921_30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5400" y="1697255"/>
            <a:ext cx="8081520" cy="4295860"/>
          </a:xfr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x-none" dirty="0"/>
              <a:t>Gross box office &amp; independent variables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94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0943" b="45994"/>
          <a:stretch/>
        </p:blipFill>
        <p:spPr>
          <a:xfrm>
            <a:off x="800590" y="1667225"/>
            <a:ext cx="5401288" cy="4082422"/>
          </a:xfrm>
        </p:spPr>
      </p:pic>
      <p:pic>
        <p:nvPicPr>
          <p:cNvPr id="7" name="Content Placeholder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7" t="-1924" b="47002"/>
          <a:stretch/>
        </p:blipFill>
        <p:spPr>
          <a:xfrm>
            <a:off x="6201878" y="1524000"/>
            <a:ext cx="5364480" cy="422564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x-none" dirty="0"/>
              <a:t>Gross box office &amp; independent variables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50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22" y="1747254"/>
            <a:ext cx="5867052" cy="40304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450" y="1747254"/>
            <a:ext cx="5867053" cy="403047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x-none" dirty="0"/>
              <a:t>Gross box office &amp; independent variables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19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vg. Gross &amp; Countr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123973"/>
            <a:ext cx="6096001" cy="3755136"/>
          </a:xfrm>
          <a:prstGeom prst="rect">
            <a:avLst/>
          </a:prstGeom>
        </p:spPr>
      </p:pic>
      <p:pic>
        <p:nvPicPr>
          <p:cNvPr id="11" name="Picture 10" descr="Acto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10" y="2123973"/>
            <a:ext cx="5984389" cy="375513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</p:spPr>
        <p:txBody>
          <a:bodyPr/>
          <a:lstStyle/>
          <a:p>
            <a:r>
              <a:rPr lang="en-US" dirty="0"/>
              <a:t>Gross box office &amp; independent variables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1610" y="1653435"/>
            <a:ext cx="3680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Gross &amp; Actor 1/Total Cast FB Likes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5999" y="1653435"/>
            <a:ext cx="2261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Avg. Gross &amp; Country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43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nip20160921_22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9248" y="1524000"/>
            <a:ext cx="5600801" cy="4561672"/>
          </a:xfrm>
        </p:spPr>
      </p:pic>
      <p:pic>
        <p:nvPicPr>
          <p:cNvPr id="11" name="Picture 10" descr="Snip20160921_2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912" y="1522285"/>
            <a:ext cx="4976102" cy="456510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</p:spPr>
        <p:txBody>
          <a:bodyPr/>
          <a:lstStyle/>
          <a:p>
            <a:r>
              <a:rPr lang="x-none" dirty="0"/>
              <a:t>Gross box office &amp; independent variables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47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219" y="1697256"/>
            <a:ext cx="4063334" cy="42519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244" y="1697255"/>
            <a:ext cx="6184588" cy="425190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IMDB Scores &amp; independent variables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1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237" y="119918"/>
            <a:ext cx="3057525" cy="5953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6231" y="123825"/>
            <a:ext cx="3057525" cy="58197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2888" y="1968285"/>
            <a:ext cx="319265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model Gross Box office, the p-value of Gross/Budget and Actor 1/ Total cast FB likes are larger than 0.05.</a:t>
            </a:r>
          </a:p>
          <a:p>
            <a:endParaRPr lang="en-US" dirty="0"/>
          </a:p>
          <a:p>
            <a:r>
              <a:rPr lang="en-US" dirty="0"/>
              <a:t>In model IMDB score, the p-value of Gross/Budget is larger than 0.05.</a:t>
            </a:r>
          </a:p>
          <a:p>
            <a:endParaRPr lang="en-US" dirty="0"/>
          </a:p>
          <a:p>
            <a:r>
              <a:rPr lang="en-US" dirty="0"/>
              <a:t>Positive Association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7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78"/>
          <a:stretch/>
        </p:blipFill>
        <p:spPr>
          <a:xfrm>
            <a:off x="823507" y="1912781"/>
            <a:ext cx="7021054" cy="40603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6" b="5158"/>
          <a:stretch/>
        </p:blipFill>
        <p:spPr>
          <a:xfrm>
            <a:off x="8229979" y="1427748"/>
            <a:ext cx="3782757" cy="53340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IMDB Scores &amp; independent variables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47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9"/>
          <a:stretch/>
        </p:blipFill>
        <p:spPr>
          <a:xfrm>
            <a:off x="1111440" y="1603513"/>
            <a:ext cx="5715706" cy="4560599"/>
          </a:xfrm>
          <a:prstGeom prst="rect">
            <a:avLst/>
          </a:prstGeom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25240"/>
              </p:ext>
            </p:extLst>
          </p:nvPr>
        </p:nvGraphicFramePr>
        <p:xfrm>
          <a:off x="7239000" y="1603513"/>
          <a:ext cx="3466743" cy="45871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55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55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16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u="none" strike="noStrike" dirty="0">
                          <a:effectLst/>
                        </a:rPr>
                        <a:t>Genre</a:t>
                      </a:r>
                      <a:endParaRPr lang="en-US" sz="13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E084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u="none" strike="noStrike" dirty="0">
                          <a:effectLst/>
                        </a:rPr>
                        <a:t>IMDB</a:t>
                      </a:r>
                    </a:p>
                    <a:p>
                      <a:pPr algn="ctr" fontAlgn="ctr"/>
                      <a:r>
                        <a:rPr lang="en-US" sz="1300" b="1" u="none" strike="noStrike" dirty="0">
                          <a:effectLst/>
                        </a:rPr>
                        <a:t>Score</a:t>
                      </a:r>
                      <a:endParaRPr lang="en-US" sz="13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E0848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 i="0" u="none" strike="noStrike" baseline="0" dirty="0">
                          <a:effectLst/>
                          <a:latin typeface="+mn-lt"/>
                        </a:rPr>
                        <a:t>   </a:t>
                      </a:r>
                      <a:r>
                        <a:rPr lang="en-US" altLang="zh-CN" sz="1300" b="1" i="0" u="none" strike="noStrike" baseline="0" dirty="0">
                          <a:effectLst/>
                          <a:latin typeface="+mn-lt"/>
                        </a:rPr>
                        <a:t>Number of   </a:t>
                      </a:r>
                    </a:p>
                    <a:p>
                      <a:pPr algn="l" fontAlgn="ctr"/>
                      <a:r>
                        <a:rPr lang="en-US" altLang="zh-CN" sz="1300" b="1" i="0" u="none" strike="noStrike" baseline="0" dirty="0">
                          <a:effectLst/>
                          <a:latin typeface="+mn-lt"/>
                        </a:rPr>
                        <a:t>        Movie</a:t>
                      </a:r>
                      <a:endParaRPr lang="en-US" sz="13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E084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5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u="none" strike="noStrike" dirty="0">
                          <a:effectLst/>
                        </a:rPr>
                        <a:t>News</a:t>
                      </a:r>
                      <a:endParaRPr lang="en-US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</a:rPr>
                        <a:t>7.400 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 dirty="0">
                          <a:effectLst/>
                        </a:rPr>
                        <a:t>1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b">
                    <a:solidFill>
                      <a:srgbClr val="F0CF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5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u="none" strike="noStrike" dirty="0">
                          <a:effectLst/>
                        </a:rPr>
                        <a:t>Documentary</a:t>
                      </a:r>
                      <a:endParaRPr lang="en-US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</a:rPr>
                        <a:t>7.108 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 dirty="0">
                          <a:effectLst/>
                        </a:rPr>
                        <a:t>85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b">
                    <a:solidFill>
                      <a:srgbClr val="F0CF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15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u="none" strike="noStrike" dirty="0">
                          <a:effectLst/>
                        </a:rPr>
                        <a:t>Biography</a:t>
                      </a:r>
                      <a:endParaRPr lang="en-US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</a:rPr>
                        <a:t>7.091 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 dirty="0">
                          <a:effectLst/>
                        </a:rPr>
                        <a:t>204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b">
                    <a:solidFill>
                      <a:srgbClr val="F0CF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15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u="none" strike="noStrike">
                          <a:effectLst/>
                        </a:rPr>
                        <a:t>History</a:t>
                      </a:r>
                      <a:endParaRPr lang="en-US" sz="1100" b="1" i="0" u="none" strike="noStrike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>
                          <a:effectLst/>
                        </a:rPr>
                        <a:t>7.022 </a:t>
                      </a:r>
                      <a:endParaRPr lang="en-US" altLang="zh-CN" sz="1100" b="1" i="0" u="none" strike="noStrike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 dirty="0">
                          <a:effectLst/>
                        </a:rPr>
                        <a:t>127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b">
                    <a:solidFill>
                      <a:srgbClr val="F0CF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15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u="none" strike="noStrike" dirty="0">
                          <a:effectLst/>
                        </a:rPr>
                        <a:t>War</a:t>
                      </a:r>
                      <a:endParaRPr lang="en-US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</a:rPr>
                        <a:t>6.931 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>
                          <a:effectLst/>
                        </a:rPr>
                        <a:t>124</a:t>
                      </a:r>
                      <a:endParaRPr lang="en-US" altLang="zh-CN" sz="1100" b="1" i="0" u="none" strike="noStrike">
                        <a:effectLst/>
                        <a:latin typeface="Arial"/>
                      </a:endParaRPr>
                    </a:p>
                  </a:txBody>
                  <a:tcPr marL="8987" marR="8987" marT="8987" marB="0" anchor="b">
                    <a:solidFill>
                      <a:srgbClr val="F0CF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15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u="none" strike="noStrike" dirty="0">
                          <a:effectLst/>
                        </a:rPr>
                        <a:t>Drama</a:t>
                      </a:r>
                      <a:endParaRPr lang="en-US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>
                          <a:effectLst/>
                        </a:rPr>
                        <a:t>6.678 </a:t>
                      </a:r>
                      <a:endParaRPr lang="en-US" altLang="zh-CN" sz="1100" b="1" i="0" u="none" strike="noStrike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 dirty="0">
                          <a:effectLst/>
                        </a:rPr>
                        <a:t>1609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b">
                    <a:solidFill>
                      <a:srgbClr val="F0CF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15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u="none" strike="noStrike">
                          <a:effectLst/>
                        </a:rPr>
                        <a:t>Sport</a:t>
                      </a:r>
                      <a:endParaRPr lang="en-US" sz="1100" b="1" i="0" u="none" strike="noStrike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</a:rPr>
                        <a:t>6.537 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 dirty="0">
                          <a:effectLst/>
                        </a:rPr>
                        <a:t>131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b">
                    <a:solidFill>
                      <a:srgbClr val="F0CF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15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u="none" strike="noStrike">
                          <a:effectLst/>
                        </a:rPr>
                        <a:t>Short</a:t>
                      </a:r>
                      <a:endParaRPr lang="en-US" sz="1100" b="1" i="0" u="none" strike="noStrike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>
                          <a:effectLst/>
                        </a:rPr>
                        <a:t>6.500 </a:t>
                      </a:r>
                      <a:endParaRPr lang="en-US" altLang="zh-CN" sz="1100" b="1" i="0" u="none" strike="noStrike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 dirty="0">
                          <a:effectLst/>
                        </a:rPr>
                        <a:t>1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b">
                    <a:solidFill>
                      <a:srgbClr val="F0CF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15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u="none" strike="noStrike" dirty="0">
                          <a:effectLst/>
                        </a:rPr>
                        <a:t>Animation</a:t>
                      </a:r>
                      <a:endParaRPr lang="en-US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</a:rPr>
                        <a:t>6.478 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 dirty="0">
                          <a:effectLst/>
                        </a:rPr>
                        <a:t>185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b">
                    <a:solidFill>
                      <a:srgbClr val="F0CF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15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u="none" strike="noStrike">
                          <a:effectLst/>
                        </a:rPr>
                        <a:t>Crime</a:t>
                      </a:r>
                      <a:endParaRPr lang="en-US" sz="1100" b="1" i="0" u="none" strike="noStrike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</a:rPr>
                        <a:t>6.469 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 dirty="0">
                          <a:effectLst/>
                        </a:rPr>
                        <a:t>553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b">
                    <a:solidFill>
                      <a:srgbClr val="F0CF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15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u="none" strike="noStrike">
                          <a:effectLst/>
                        </a:rPr>
                        <a:t>Adventure</a:t>
                      </a:r>
                      <a:endParaRPr lang="en-US" sz="1100" b="1" i="0" u="none" strike="noStrike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</a:rPr>
                        <a:t>6.407 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 dirty="0">
                          <a:effectLst/>
                        </a:rPr>
                        <a:t>589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b">
                    <a:solidFill>
                      <a:srgbClr val="F0CF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15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u="none" strike="noStrike">
                          <a:effectLst/>
                        </a:rPr>
                        <a:t>Western</a:t>
                      </a:r>
                      <a:endParaRPr lang="en-US" sz="1100" b="1" i="0" u="none" strike="noStrike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</a:rPr>
                        <a:t>6.402 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 dirty="0">
                          <a:effectLst/>
                        </a:rPr>
                        <a:t>42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b">
                    <a:solidFill>
                      <a:srgbClr val="F0CF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15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u="none" strike="noStrike">
                          <a:effectLst/>
                        </a:rPr>
                        <a:t>Mystery</a:t>
                      </a:r>
                      <a:endParaRPr lang="en-US" sz="1100" b="1" i="0" u="none" strike="noStrike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</a:rPr>
                        <a:t>6.370 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 dirty="0">
                          <a:effectLst/>
                        </a:rPr>
                        <a:t>335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b">
                    <a:solidFill>
                      <a:srgbClr val="F0CF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15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u="none" strike="noStrike">
                          <a:effectLst/>
                        </a:rPr>
                        <a:t>Romance</a:t>
                      </a:r>
                      <a:endParaRPr lang="en-US" sz="1100" b="1" i="0" u="none" strike="noStrike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</a:rPr>
                        <a:t>6.351 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 dirty="0">
                          <a:effectLst/>
                        </a:rPr>
                        <a:t>697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b">
                    <a:solidFill>
                      <a:srgbClr val="F0CF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15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u="none" strike="noStrike">
                          <a:effectLst/>
                        </a:rPr>
                        <a:t>Thriller</a:t>
                      </a:r>
                      <a:endParaRPr lang="en-US" sz="1100" b="1" i="0" u="none" strike="noStrike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</a:rPr>
                        <a:t>6.280 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 dirty="0">
                          <a:effectLst/>
                        </a:rPr>
                        <a:t>904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b">
                    <a:solidFill>
                      <a:srgbClr val="F0CF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15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u="none" strike="noStrike">
                          <a:effectLst/>
                        </a:rPr>
                        <a:t>Sci-Fi</a:t>
                      </a:r>
                      <a:endParaRPr lang="en-US" sz="1100" b="1" i="0" u="none" strike="noStrike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</a:rPr>
                        <a:t>6.265 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 dirty="0">
                          <a:effectLst/>
                        </a:rPr>
                        <a:t>358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b">
                    <a:solidFill>
                      <a:srgbClr val="F0CF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15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u="none" strike="noStrike">
                          <a:effectLst/>
                        </a:rPr>
                        <a:t>Music</a:t>
                      </a:r>
                      <a:endParaRPr lang="en-US" sz="1100" b="1" i="0" u="none" strike="noStrike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</a:rPr>
                        <a:t>6.228 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 dirty="0">
                          <a:effectLst/>
                        </a:rPr>
                        <a:t>139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b">
                    <a:solidFill>
                      <a:srgbClr val="F0CF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15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u="none" strike="noStrike">
                          <a:effectLst/>
                        </a:rPr>
                        <a:t>Fantasy</a:t>
                      </a:r>
                      <a:endParaRPr lang="en-US" sz="1100" b="1" i="0" u="none" strike="noStrike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</a:rPr>
                        <a:t>6.185 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 dirty="0">
                          <a:effectLst/>
                        </a:rPr>
                        <a:t>386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b">
                    <a:solidFill>
                      <a:srgbClr val="F0CF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15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u="none" strike="noStrike">
                          <a:effectLst/>
                        </a:rPr>
                        <a:t>Action</a:t>
                      </a:r>
                      <a:endParaRPr lang="en-US" sz="1100" b="1" i="0" u="none" strike="noStrike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</a:rPr>
                        <a:t>6.180 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</a:rPr>
                        <a:t>735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15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u="none" strike="noStrike" dirty="0">
                          <a:effectLst/>
                        </a:rPr>
                        <a:t>Family</a:t>
                      </a:r>
                      <a:endParaRPr lang="en-US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</a:rPr>
                        <a:t>6.156 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 dirty="0">
                          <a:effectLst/>
                        </a:rPr>
                        <a:t>382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b">
                    <a:solidFill>
                      <a:srgbClr val="F0CF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15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u="none" strike="noStrike" dirty="0">
                          <a:effectLst/>
                        </a:rPr>
                        <a:t>Comedy</a:t>
                      </a:r>
                      <a:endParaRPr lang="en-US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>
                          <a:effectLst/>
                        </a:rPr>
                        <a:t>6.068 </a:t>
                      </a:r>
                      <a:endParaRPr lang="en-US" altLang="zh-CN" sz="1100" b="1" i="0" u="none" strike="noStrike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 dirty="0">
                          <a:effectLst/>
                        </a:rPr>
                        <a:t>1210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b">
                    <a:solidFill>
                      <a:srgbClr val="F0CF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15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u="none" strike="noStrike" dirty="0">
                          <a:effectLst/>
                        </a:rPr>
                        <a:t>Musical</a:t>
                      </a:r>
                      <a:endParaRPr lang="en-US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</a:rPr>
                        <a:t>6.068 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 dirty="0">
                          <a:effectLst/>
                        </a:rPr>
                        <a:t>65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b">
                    <a:solidFill>
                      <a:srgbClr val="F0CF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815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u="none" strike="noStrike" dirty="0">
                          <a:effectLst/>
                        </a:rPr>
                        <a:t>Horror</a:t>
                      </a:r>
                      <a:endParaRPr lang="en-US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</a:rPr>
                        <a:t>5.670 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 dirty="0">
                          <a:effectLst/>
                        </a:rPr>
                        <a:t>336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b">
                    <a:solidFill>
                      <a:srgbClr val="F0CF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sp>
        <p:nvSpPr>
          <p:cNvPr id="8" name="Title 1"/>
          <p:cNvSpPr txBox="1">
            <a:spLocks/>
          </p:cNvSpPr>
          <p:nvPr/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IMDB Scores &amp; independent variables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1371762" y="1914117"/>
            <a:ext cx="9706915" cy="4284552"/>
            <a:chOff x="1282700" y="1143000"/>
            <a:chExt cx="9924163" cy="5224390"/>
          </a:xfrm>
        </p:grpSpPr>
        <p:grpSp>
          <p:nvGrpSpPr>
            <p:cNvPr id="17" name="组合 16"/>
            <p:cNvGrpSpPr/>
            <p:nvPr/>
          </p:nvGrpSpPr>
          <p:grpSpPr>
            <a:xfrm>
              <a:off x="1282700" y="1143000"/>
              <a:ext cx="9924163" cy="5224390"/>
              <a:chOff x="1282700" y="742575"/>
              <a:chExt cx="10198102" cy="582105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1282700" y="6142200"/>
                <a:ext cx="10198102" cy="421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/>
                  <a:t>  Action       Adventure   Animation     Biography     Comedy         Crime    Documentary    Drama           Family         Fantasy</a:t>
                </a:r>
                <a:endParaRPr lang="zh-CN" altLang="en-US" sz="1400" dirty="0"/>
              </a:p>
            </p:txBody>
          </p:sp>
          <p:grpSp>
            <p:nvGrpSpPr>
              <p:cNvPr id="16" name="组合 15"/>
              <p:cNvGrpSpPr/>
              <p:nvPr/>
            </p:nvGrpSpPr>
            <p:grpSpPr>
              <a:xfrm>
                <a:off x="1282700" y="742575"/>
                <a:ext cx="9636974" cy="5391050"/>
                <a:chOff x="1016000" y="742575"/>
                <a:chExt cx="9636974" cy="5391050"/>
              </a:xfrm>
            </p:grpSpPr>
            <p:pic>
              <p:nvPicPr>
                <p:cNvPr id="4" name="图片 3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23"/>
                <a:stretch/>
              </p:blipFill>
              <p:spPr>
                <a:xfrm>
                  <a:off x="1016000" y="742575"/>
                  <a:ext cx="825574" cy="5372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" name="图片 4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180"/>
                <a:stretch/>
              </p:blipFill>
              <p:spPr>
                <a:xfrm>
                  <a:off x="2044700" y="755275"/>
                  <a:ext cx="787623" cy="5372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834"/>
                <a:stretch/>
              </p:blipFill>
              <p:spPr>
                <a:xfrm>
                  <a:off x="3022600" y="750475"/>
                  <a:ext cx="769974" cy="5372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" name="图片 6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678"/>
                <a:stretch/>
              </p:blipFill>
              <p:spPr>
                <a:xfrm>
                  <a:off x="4000500" y="760775"/>
                  <a:ext cx="792974" cy="5372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" name="图片 9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194"/>
                <a:stretch/>
              </p:blipFill>
              <p:spPr>
                <a:xfrm>
                  <a:off x="4965700" y="755275"/>
                  <a:ext cx="787474" cy="5372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" name="图片 10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419"/>
                <a:stretch/>
              </p:blipFill>
              <p:spPr>
                <a:xfrm>
                  <a:off x="5956300" y="752875"/>
                  <a:ext cx="785074" cy="5372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2" name="图片 11"/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384"/>
                <a:stretch/>
              </p:blipFill>
              <p:spPr>
                <a:xfrm>
                  <a:off x="6908800" y="755275"/>
                  <a:ext cx="774774" cy="5372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" name="图片 12"/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419"/>
                <a:stretch/>
              </p:blipFill>
              <p:spPr>
                <a:xfrm>
                  <a:off x="7886700" y="748550"/>
                  <a:ext cx="785074" cy="5372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4" name="图片 13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433"/>
                <a:stretch/>
              </p:blipFill>
              <p:spPr>
                <a:xfrm>
                  <a:off x="8877300" y="755275"/>
                  <a:ext cx="784925" cy="5372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" name="图片 14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419"/>
                <a:stretch/>
              </p:blipFill>
              <p:spPr>
                <a:xfrm>
                  <a:off x="9867900" y="752875"/>
                  <a:ext cx="785074" cy="5372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19" name="圆角矩形 18"/>
            <p:cNvSpPr/>
            <p:nvPr/>
          </p:nvSpPr>
          <p:spPr>
            <a:xfrm>
              <a:off x="4394200" y="1562100"/>
              <a:ext cx="564504" cy="2514600"/>
            </a:xfrm>
            <a:prstGeom prst="roundRect">
              <a:avLst/>
            </a:prstGeom>
            <a:noFill/>
            <a:ln w="28575">
              <a:solidFill>
                <a:srgbClr val="FC74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7213600" y="1714500"/>
              <a:ext cx="564504" cy="2603500"/>
            </a:xfrm>
            <a:prstGeom prst="roundRect">
              <a:avLst/>
            </a:prstGeom>
            <a:noFill/>
            <a:ln w="28575">
              <a:solidFill>
                <a:srgbClr val="FC74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5328121" y="1746250"/>
              <a:ext cx="564504" cy="3727450"/>
            </a:xfrm>
            <a:prstGeom prst="roundRect">
              <a:avLst/>
            </a:prstGeom>
            <a:noFill/>
            <a:ln w="28575">
              <a:solidFill>
                <a:srgbClr val="0AB6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22" name="椭圆 21"/>
            <p:cNvSpPr/>
            <p:nvPr/>
          </p:nvSpPr>
          <p:spPr>
            <a:xfrm>
              <a:off x="5546872" y="3515965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4607072" y="2715865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7423852" y="2605765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</p:spPr>
        <p:txBody>
          <a:bodyPr/>
          <a:lstStyle/>
          <a:p>
            <a:r>
              <a:rPr lang="en-US" dirty="0"/>
              <a:t>IMDB Scores &amp; independent variables</a:t>
            </a:r>
          </a:p>
        </p:txBody>
      </p:sp>
      <p:sp>
        <p:nvSpPr>
          <p:cNvPr id="2" name="Rectangle 1"/>
          <p:cNvSpPr/>
          <p:nvPr/>
        </p:nvSpPr>
        <p:spPr>
          <a:xfrm>
            <a:off x="1295400" y="1514007"/>
            <a:ext cx="48803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Distribution of IMDB Score Based on Genre</a:t>
            </a:r>
            <a:endParaRPr lang="zh-CN" alt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8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1410903" y="1914117"/>
            <a:ext cx="9751404" cy="4303803"/>
            <a:chOff x="1376570" y="1059188"/>
            <a:chExt cx="9751404" cy="5299837"/>
          </a:xfrm>
        </p:grpSpPr>
        <p:grpSp>
          <p:nvGrpSpPr>
            <p:cNvPr id="16" name="组合 15"/>
            <p:cNvGrpSpPr/>
            <p:nvPr/>
          </p:nvGrpSpPr>
          <p:grpSpPr>
            <a:xfrm>
              <a:off x="1376570" y="1059188"/>
              <a:ext cx="9751404" cy="5299837"/>
              <a:chOff x="1155700" y="558050"/>
              <a:chExt cx="10058067" cy="5807616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1155700" y="5956300"/>
                <a:ext cx="10058067" cy="4093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/>
                  <a:t>History         Horror           Music           Musical        Mystery       Romance        Sci-Fi                Sport            Thriller          War</a:t>
                </a:r>
                <a:endParaRPr lang="zh-CN" altLang="en-US" sz="1400" dirty="0"/>
              </a:p>
            </p:txBody>
          </p:sp>
          <p:grpSp>
            <p:nvGrpSpPr>
              <p:cNvPr id="15" name="组合 14"/>
              <p:cNvGrpSpPr/>
              <p:nvPr/>
            </p:nvGrpSpPr>
            <p:grpSpPr>
              <a:xfrm>
                <a:off x="1155700" y="558050"/>
                <a:ext cx="9479774" cy="5392275"/>
                <a:chOff x="1155700" y="558050"/>
                <a:chExt cx="9479774" cy="5392275"/>
              </a:xfrm>
            </p:grpSpPr>
            <p:pic>
              <p:nvPicPr>
                <p:cNvPr id="4" name="图片 3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384"/>
                <a:stretch/>
              </p:blipFill>
              <p:spPr>
                <a:xfrm>
                  <a:off x="1155700" y="577475"/>
                  <a:ext cx="774774" cy="5372850"/>
                </a:xfrm>
                <a:prstGeom prst="rect">
                  <a:avLst/>
                </a:prstGeom>
              </p:spPr>
            </p:pic>
            <p:pic>
              <p:nvPicPr>
                <p:cNvPr id="5" name="图片 4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180"/>
                <a:stretch/>
              </p:blipFill>
              <p:spPr>
                <a:xfrm>
                  <a:off x="2082800" y="577475"/>
                  <a:ext cx="787622" cy="5372850"/>
                </a:xfrm>
                <a:prstGeom prst="rect">
                  <a:avLst/>
                </a:prstGeom>
              </p:spPr>
            </p:pic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595"/>
                <a:stretch/>
              </p:blipFill>
              <p:spPr>
                <a:xfrm>
                  <a:off x="3009900" y="577475"/>
                  <a:ext cx="825871" cy="5372850"/>
                </a:xfrm>
                <a:prstGeom prst="rect">
                  <a:avLst/>
                </a:prstGeom>
              </p:spPr>
            </p:pic>
            <p:pic>
              <p:nvPicPr>
                <p:cNvPr id="7" name="图片 6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652"/>
                <a:stretch/>
              </p:blipFill>
              <p:spPr>
                <a:xfrm>
                  <a:off x="4025900" y="577475"/>
                  <a:ext cx="765710" cy="5372850"/>
                </a:xfrm>
                <a:prstGeom prst="rect">
                  <a:avLst/>
                </a:prstGeom>
              </p:spPr>
            </p:pic>
            <p:pic>
              <p:nvPicPr>
                <p:cNvPr id="9" name="图片 8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194"/>
                <a:stretch/>
              </p:blipFill>
              <p:spPr>
                <a:xfrm>
                  <a:off x="4953000" y="577475"/>
                  <a:ext cx="787474" cy="5372850"/>
                </a:xfrm>
                <a:prstGeom prst="rect">
                  <a:avLst/>
                </a:prstGeom>
              </p:spPr>
            </p:pic>
            <p:pic>
              <p:nvPicPr>
                <p:cNvPr id="10" name="图片 9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610"/>
                <a:stretch/>
              </p:blipFill>
              <p:spPr>
                <a:xfrm>
                  <a:off x="5930900" y="570750"/>
                  <a:ext cx="772374" cy="5372850"/>
                </a:xfrm>
                <a:prstGeom prst="rect">
                  <a:avLst/>
                </a:prstGeom>
              </p:spPr>
            </p:pic>
            <p:pic>
              <p:nvPicPr>
                <p:cNvPr id="11" name="图片 10"/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194"/>
                <a:stretch/>
              </p:blipFill>
              <p:spPr>
                <a:xfrm>
                  <a:off x="6896100" y="577475"/>
                  <a:ext cx="787474" cy="5372850"/>
                </a:xfrm>
                <a:prstGeom prst="rect">
                  <a:avLst/>
                </a:prstGeom>
              </p:spPr>
            </p:pic>
            <p:pic>
              <p:nvPicPr>
                <p:cNvPr id="12" name="图片 11"/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419"/>
                <a:stretch/>
              </p:blipFill>
              <p:spPr>
                <a:xfrm>
                  <a:off x="7886700" y="570750"/>
                  <a:ext cx="785074" cy="5372850"/>
                </a:xfrm>
                <a:prstGeom prst="rect">
                  <a:avLst/>
                </a:prstGeom>
              </p:spPr>
            </p:pic>
            <p:pic>
              <p:nvPicPr>
                <p:cNvPr id="13" name="图片 12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834"/>
                <a:stretch/>
              </p:blipFill>
              <p:spPr>
                <a:xfrm>
                  <a:off x="8904877" y="558050"/>
                  <a:ext cx="769974" cy="5372850"/>
                </a:xfrm>
                <a:prstGeom prst="rect">
                  <a:avLst/>
                </a:prstGeom>
              </p:spPr>
            </p:pic>
            <p:pic>
              <p:nvPicPr>
                <p:cNvPr id="14" name="图片 13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868"/>
                <a:stretch/>
              </p:blipFill>
              <p:spPr>
                <a:xfrm>
                  <a:off x="9855200" y="566404"/>
                  <a:ext cx="780274" cy="5372850"/>
                </a:xfrm>
                <a:prstGeom prst="rect">
                  <a:avLst/>
                </a:prstGeom>
              </p:spPr>
            </p:pic>
          </p:grpSp>
        </p:grpSp>
        <p:sp>
          <p:nvSpPr>
            <p:cNvPr id="18" name="圆角矩形 17"/>
            <p:cNvSpPr/>
            <p:nvPr/>
          </p:nvSpPr>
          <p:spPr>
            <a:xfrm>
              <a:off x="1563218" y="1587500"/>
              <a:ext cx="564504" cy="2514600"/>
            </a:xfrm>
            <a:prstGeom prst="roundRect">
              <a:avLst/>
            </a:prstGeom>
            <a:noFill/>
            <a:ln w="28575">
              <a:solidFill>
                <a:srgbClr val="FC74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10002809" y="1625600"/>
              <a:ext cx="564504" cy="2514600"/>
            </a:xfrm>
            <a:prstGeom prst="roundRect">
              <a:avLst/>
            </a:prstGeom>
            <a:noFill/>
            <a:ln w="28575">
              <a:solidFill>
                <a:srgbClr val="FC74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21" name="椭圆 20"/>
            <p:cNvSpPr/>
            <p:nvPr/>
          </p:nvSpPr>
          <p:spPr>
            <a:xfrm>
              <a:off x="1783018" y="2601565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10225761" y="2641930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2474507" y="1912595"/>
              <a:ext cx="564504" cy="3256305"/>
            </a:xfrm>
            <a:prstGeom prst="roundRect">
              <a:avLst/>
            </a:prstGeom>
            <a:noFill/>
            <a:ln w="28575">
              <a:solidFill>
                <a:srgbClr val="0AB6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9084175" y="1379195"/>
              <a:ext cx="564504" cy="3789705"/>
            </a:xfrm>
            <a:prstGeom prst="roundRect">
              <a:avLst/>
            </a:prstGeom>
            <a:noFill/>
            <a:ln w="28575">
              <a:solidFill>
                <a:srgbClr val="0AB6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25" name="椭圆 24"/>
            <p:cNvSpPr/>
            <p:nvPr/>
          </p:nvSpPr>
          <p:spPr>
            <a:xfrm>
              <a:off x="2684759" y="3354030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9294427" y="3111212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</p:spPr>
        <p:txBody>
          <a:bodyPr/>
          <a:lstStyle/>
          <a:p>
            <a:r>
              <a:rPr lang="en-US" dirty="0"/>
              <a:t>IMDB Scores &amp; independent variables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295400" y="1514007"/>
            <a:ext cx="48803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Distribution of IMDB Score Based on Genre</a:t>
            </a:r>
            <a:endParaRPr lang="zh-CN" alt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28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31" y="1751077"/>
            <a:ext cx="5795511" cy="4191555"/>
          </a:xfrm>
        </p:spPr>
      </p:pic>
      <p:pic>
        <p:nvPicPr>
          <p:cNvPr id="3" name="Picture 2" descr="Num Critics for Review--IMDB Scor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142" y="1751076"/>
            <a:ext cx="5242956" cy="419155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</p:spPr>
        <p:txBody>
          <a:bodyPr/>
          <a:lstStyle/>
          <a:p>
            <a:r>
              <a:rPr lang="en-US" dirty="0"/>
              <a:t>IMDB Scores &amp; independent variables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1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5648" y="1716882"/>
            <a:ext cx="101774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altLang="en-US" b="1" dirty="0"/>
              <a:t>Describe interpretation of the data analysis and modeling in the context of the business goal</a:t>
            </a:r>
            <a:endParaRPr lang="en-US" altLang="x-none" b="1" dirty="0"/>
          </a:p>
          <a:p>
            <a:r>
              <a:rPr lang="en-US" altLang="x-none" dirty="0"/>
              <a:t>Use Excel, SAS, Tableau to dig further into the relationship between </a:t>
            </a:r>
            <a:r>
              <a:rPr lang="en-US" altLang="zh-CN" dirty="0"/>
              <a:t>g</a:t>
            </a:r>
            <a:r>
              <a:rPr lang="en-US" altLang="x-none" dirty="0"/>
              <a:t>ross box office/IMDB score and all the selected independent variables </a:t>
            </a:r>
          </a:p>
          <a:p>
            <a:r>
              <a:rPr lang="en-US" altLang="x-none" dirty="0"/>
              <a:t>Find the </a:t>
            </a:r>
            <a:r>
              <a:rPr lang="en-US" altLang="zh-CN" dirty="0"/>
              <a:t>most relevant </a:t>
            </a:r>
            <a:r>
              <a:rPr lang="en-US" altLang="x-none" dirty="0"/>
              <a:t>variables for producers/investors to make quality/revenue-related decisions </a:t>
            </a:r>
          </a:p>
          <a:p>
            <a:r>
              <a:rPr lang="en-US" altLang="x-none" dirty="0"/>
              <a:t>Analyze the best combinations of directors, film genres, actors, budget, etc. for producers to proceed a best-selling movie</a:t>
            </a: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1252087" y="309501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</p:spPr>
        <p:txBody>
          <a:bodyPr/>
          <a:lstStyle/>
          <a:p>
            <a:r>
              <a:rPr lang="en-US" dirty="0"/>
              <a:t>Interpretation, Action, and Feedback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87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</p:spPr>
        <p:txBody>
          <a:bodyPr/>
          <a:lstStyle/>
          <a:p>
            <a:r>
              <a:rPr lang="en-US" dirty="0"/>
              <a:t>Interpretation, Action, and Feedback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45648" y="1716882"/>
            <a:ext cx="10456541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b="1" dirty="0"/>
              <a:t>Possible options and/or decisions available to the business based on the data analysis and modeling </a:t>
            </a:r>
          </a:p>
          <a:p>
            <a:r>
              <a:rPr lang="en-US" dirty="0"/>
              <a:t>For film producers/movie theaters, in order to produce/select a movie having high box office potential, it is recommended that they:</a:t>
            </a:r>
          </a:p>
          <a:p>
            <a:pPr lvl="1"/>
            <a:r>
              <a:rPr lang="en-US" dirty="0"/>
              <a:t>choose director and actors with higher Facebook </a:t>
            </a:r>
            <a:r>
              <a:rPr lang="en-US" altLang="zh-CN" dirty="0"/>
              <a:t>l</a:t>
            </a:r>
            <a:r>
              <a:rPr lang="en-US" dirty="0"/>
              <a:t>ikes/search interest</a:t>
            </a:r>
          </a:p>
          <a:p>
            <a:pPr lvl="1"/>
            <a:r>
              <a:rPr lang="en-US" dirty="0"/>
              <a:t>make movies in...genre/with...duration/etc. that attracts more audiences</a:t>
            </a:r>
          </a:p>
          <a:p>
            <a:pPr lvl="1"/>
            <a:r>
              <a:rPr lang="en-US" dirty="0"/>
              <a:t>consider the marginal effect of …(independent variable) on box office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93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up slides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73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ANOVA: Continent &amp; IMDB Score</a:t>
            </a:r>
          </a:p>
        </p:txBody>
      </p:sp>
      <p:sp>
        <p:nvSpPr>
          <p:cNvPr id="5" name="Rectangle 4"/>
          <p:cNvSpPr/>
          <p:nvPr/>
        </p:nvSpPr>
        <p:spPr>
          <a:xfrm>
            <a:off x="1295400" y="5083448"/>
            <a:ext cx="5920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South America &gt; Asia &gt; Oceania &gt; Europe &gt; North America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295399" y="1827724"/>
          <a:ext cx="9601200" cy="29520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00300">
                  <a:extLst>
                    <a:ext uri="{9D8B030D-6E8A-4147-A177-3AD203B41FA5}">
                      <a16:colId xmlns:a16="http://schemas.microsoft.com/office/drawing/2014/main" val="2477349961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789149962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2341570427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1410676078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Continent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Continent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Estimate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Pr</a:t>
                      </a:r>
                      <a:r>
                        <a:rPr lang="en-US" sz="1600" u="none" strike="noStrike" dirty="0">
                          <a:effectLst/>
                        </a:rPr>
                        <a:t> &gt; |t|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8173599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North America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South America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-1.2715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0.0004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2586947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North America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Oceania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-0.4604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0.0049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634781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Europe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South America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-0.8324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0.0213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9019642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Asia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South America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-0.7989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0.0336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430482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Oceania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South America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-0.8111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0.0393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901827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Asia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North America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0.4726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&lt;.0001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522937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Europe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North America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0.4391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&lt;.0001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12226925"/>
                  </a:ext>
                </a:extLst>
              </a:tr>
            </a:tbl>
          </a:graphicData>
        </a:graphic>
      </p:graphicFrame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77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ANOVA: Genre &amp; IMDB Score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1295400" y="1827724"/>
          <a:ext cx="9601200" cy="18720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00300">
                  <a:extLst>
                    <a:ext uri="{9D8B030D-6E8A-4147-A177-3AD203B41FA5}">
                      <a16:colId xmlns:a16="http://schemas.microsoft.com/office/drawing/2014/main" val="3089416232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634184983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171416109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2548089168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 dirty="0">
                          <a:effectLst/>
                        </a:rPr>
                        <a:t>Genre Category</a:t>
                      </a:r>
                      <a:endParaRPr lang="en-US" sz="16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 dirty="0">
                          <a:effectLst/>
                        </a:rPr>
                        <a:t>Genre Category</a:t>
                      </a:r>
                      <a:endParaRPr lang="en-US" sz="16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 dirty="0">
                          <a:effectLst/>
                        </a:rPr>
                        <a:t>Estimate</a:t>
                      </a:r>
                      <a:endParaRPr lang="en-US" sz="16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 dirty="0" err="1">
                          <a:effectLst/>
                        </a:rPr>
                        <a:t>Pr</a:t>
                      </a:r>
                      <a:r>
                        <a:rPr lang="en-US" sz="1600" u="none" strike="noStrike" kern="1200" dirty="0">
                          <a:effectLst/>
                        </a:rPr>
                        <a:t> &gt; |t|</a:t>
                      </a:r>
                      <a:endParaRPr lang="en-US" sz="16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2018625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 dirty="0">
                          <a:effectLst/>
                        </a:rPr>
                        <a:t>Action</a:t>
                      </a:r>
                      <a:endParaRPr lang="en-US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 dirty="0">
                          <a:effectLst/>
                        </a:rPr>
                        <a:t>Documentary</a:t>
                      </a:r>
                      <a:endParaRPr lang="en-US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>
                          <a:effectLst/>
                        </a:rPr>
                        <a:t>-0.7301</a:t>
                      </a:r>
                      <a:endParaRPr lang="en-US" sz="16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>
                          <a:effectLst/>
                        </a:rPr>
                        <a:t>&lt;.0001</a:t>
                      </a:r>
                      <a:endParaRPr lang="en-US" sz="16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0940413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 dirty="0">
                          <a:effectLst/>
                        </a:rPr>
                        <a:t>Documentary</a:t>
                      </a:r>
                      <a:endParaRPr lang="en-US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 dirty="0">
                          <a:effectLst/>
                        </a:rPr>
                        <a:t>Fantasy</a:t>
                      </a:r>
                      <a:endParaRPr lang="en-US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 dirty="0">
                          <a:effectLst/>
                        </a:rPr>
                        <a:t>0.7645</a:t>
                      </a:r>
                      <a:endParaRPr lang="en-US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>
                          <a:effectLst/>
                        </a:rPr>
                        <a:t>&lt;.0001</a:t>
                      </a:r>
                      <a:endParaRPr lang="en-US" sz="16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684202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>
                          <a:effectLst/>
                        </a:rPr>
                        <a:t>Documentary</a:t>
                      </a:r>
                      <a:endParaRPr lang="en-US" sz="16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>
                          <a:effectLst/>
                        </a:rPr>
                        <a:t>Happy Hour</a:t>
                      </a:r>
                      <a:endParaRPr lang="en-US" sz="16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 dirty="0">
                          <a:effectLst/>
                        </a:rPr>
                        <a:t>0.7599</a:t>
                      </a:r>
                      <a:endParaRPr lang="en-US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>
                          <a:effectLst/>
                        </a:rPr>
                        <a:t>&lt;.0001</a:t>
                      </a:r>
                      <a:endParaRPr lang="en-US" sz="16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1030746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 dirty="0">
                          <a:effectLst/>
                        </a:rPr>
                        <a:t>Documentary</a:t>
                      </a:r>
                      <a:endParaRPr lang="en-US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>
                          <a:effectLst/>
                        </a:rPr>
                        <a:t>Tension</a:t>
                      </a:r>
                      <a:endParaRPr lang="en-US" sz="16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>
                          <a:effectLst/>
                        </a:rPr>
                        <a:t>0.7385</a:t>
                      </a:r>
                      <a:endParaRPr lang="en-US" sz="16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 dirty="0">
                          <a:effectLst/>
                        </a:rPr>
                        <a:t>&lt;.0001</a:t>
                      </a:r>
                      <a:endParaRPr lang="en-US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7686562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1295400" y="4003448"/>
            <a:ext cx="5814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Documentary &gt; Action &gt; Tension &gt; Happy Hour &gt; Fantasy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74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Gross Box Office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999" y="1840230"/>
            <a:ext cx="80200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ANOVA: MPAA Rating &amp; IMDB Score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131106"/>
              </p:ext>
            </p:extLst>
          </p:nvPr>
        </p:nvGraphicFramePr>
        <p:xfrm>
          <a:off x="1295400" y="1827724"/>
          <a:ext cx="9601200" cy="11520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00300">
                  <a:extLst>
                    <a:ext uri="{9D8B030D-6E8A-4147-A177-3AD203B41FA5}">
                      <a16:colId xmlns:a16="http://schemas.microsoft.com/office/drawing/2014/main" val="477405308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3355202809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852645131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2071425215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MPAA Rating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 dirty="0">
                          <a:effectLst/>
                        </a:rPr>
                        <a:t>MPAA Rating</a:t>
                      </a:r>
                      <a:endParaRPr lang="en-US" sz="16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 dirty="0">
                          <a:effectLst/>
                        </a:rPr>
                        <a:t>Estimate</a:t>
                      </a:r>
                      <a:endParaRPr lang="en-US" sz="16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 dirty="0" err="1">
                          <a:effectLst/>
                        </a:rPr>
                        <a:t>Pr</a:t>
                      </a:r>
                      <a:r>
                        <a:rPr lang="en-US" sz="1600" u="none" strike="noStrike" kern="1200" dirty="0">
                          <a:effectLst/>
                        </a:rPr>
                        <a:t> &gt; |t|</a:t>
                      </a:r>
                      <a:endParaRPr lang="en-US" sz="16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8485747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-0.2931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&lt;.0001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981285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PG-13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-0.1991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&lt;.0001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17940643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295400" y="3283448"/>
            <a:ext cx="1667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 &gt; PG-13 &gt; PG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60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ANOVA: Continent &amp; Gross Box Office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74045" y="6369636"/>
            <a:ext cx="37166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Model </a:t>
            </a:r>
            <a:r>
              <a:rPr lang="en-US" sz="1600" dirty="0" err="1"/>
              <a:t>Pr</a:t>
            </a:r>
            <a:r>
              <a:rPr lang="en-US" sz="1600" dirty="0"/>
              <a:t> &gt; F: &lt;.0001; R-Square = </a:t>
            </a:r>
            <a:r>
              <a:rPr lang="en-US" sz="1600" kern="100" dirty="0"/>
              <a:t>0.0302</a:t>
            </a:r>
            <a:endParaRPr lang="zh-CN" altLang="en-US" sz="1600" kern="100" dirty="0">
              <a:latin typeface="Times New Roman"/>
              <a:ea typeface="宋体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61836"/>
              </p:ext>
            </p:extLst>
          </p:nvPr>
        </p:nvGraphicFramePr>
        <p:xfrm>
          <a:off x="1295399" y="1827724"/>
          <a:ext cx="9601200" cy="20628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00300">
                  <a:extLst>
                    <a:ext uri="{9D8B030D-6E8A-4147-A177-3AD203B41FA5}">
                      <a16:colId xmlns:a16="http://schemas.microsoft.com/office/drawing/2014/main" val="2556756842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2246346519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406497084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3198265084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Continent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Continent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Estimate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Pr</a:t>
                      </a:r>
                      <a:r>
                        <a:rPr lang="en-US" sz="1600" u="none" strike="noStrike" dirty="0">
                          <a:effectLst/>
                        </a:rPr>
                        <a:t> &gt; |t|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81550728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Asia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North America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-40571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&lt;.0001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380016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Asia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Oceania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-44185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0.0005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3289549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Europe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North America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-27747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&lt;.0001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7627365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Europe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Oceania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-31361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0.0039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994714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North America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South America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45795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0.0474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34911868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295399" y="4194248"/>
            <a:ext cx="5920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Oceania &gt; North America &gt; Europe &gt; Asia &gt; South America</a:t>
            </a:r>
          </a:p>
        </p:txBody>
      </p:sp>
    </p:spTree>
    <p:extLst>
      <p:ext uri="{BB962C8B-B14F-4D97-AF65-F5344CB8AC3E}">
        <p14:creationId xmlns:p14="http://schemas.microsoft.com/office/powerpoint/2010/main" val="30607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ANOVA: Genre &amp; Gross Box Office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212144"/>
              </p:ext>
            </p:extLst>
          </p:nvPr>
        </p:nvGraphicFramePr>
        <p:xfrm>
          <a:off x="1295399" y="1827724"/>
          <a:ext cx="9601200" cy="17388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00300">
                  <a:extLst>
                    <a:ext uri="{9D8B030D-6E8A-4147-A177-3AD203B41FA5}">
                      <a16:colId xmlns:a16="http://schemas.microsoft.com/office/drawing/2014/main" val="2556756842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2246346519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406497084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3198265084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Genre</a:t>
                      </a:r>
                      <a:r>
                        <a:rPr lang="en-US" sz="16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Category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Genre</a:t>
                      </a:r>
                      <a:r>
                        <a:rPr lang="en-US" sz="16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Category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Estimate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Pr</a:t>
                      </a:r>
                      <a:r>
                        <a:rPr lang="en-US" sz="1600" u="none" strike="noStrike" dirty="0">
                          <a:effectLst/>
                        </a:rPr>
                        <a:t> &gt; |t|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81550728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NC-17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79161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0.0448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380016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57049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&lt;.0001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3289549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45266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&lt;.0001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7627365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PG-13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39497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&lt;.0001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34911868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1174045" y="6369636"/>
            <a:ext cx="37166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Model </a:t>
            </a:r>
            <a:r>
              <a:rPr lang="en-US" sz="1600" dirty="0" err="1"/>
              <a:t>Pr</a:t>
            </a:r>
            <a:r>
              <a:rPr lang="en-US" sz="1600" dirty="0"/>
              <a:t> &gt; F: &lt;.0001; R-Square = </a:t>
            </a:r>
            <a:r>
              <a:rPr lang="en-US" sz="1600" kern="100" dirty="0"/>
              <a:t>0.1009</a:t>
            </a:r>
            <a:endParaRPr lang="zh-CN" altLang="en-US" sz="1600" kern="100" dirty="0">
              <a:latin typeface="Times New Roman"/>
              <a:ea typeface="宋体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95399" y="3870248"/>
            <a:ext cx="2890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 &gt; PG &gt; PG-13 &gt; R &gt; NC-17</a:t>
            </a:r>
          </a:p>
        </p:txBody>
      </p:sp>
    </p:spTree>
    <p:extLst>
      <p:ext uri="{BB962C8B-B14F-4D97-AF65-F5344CB8AC3E}">
        <p14:creationId xmlns:p14="http://schemas.microsoft.com/office/powerpoint/2010/main" val="172635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ANOVA: MPAA Rating, Genre &amp;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IMDB Score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10337" y="6369636"/>
            <a:ext cx="37166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Model </a:t>
            </a:r>
            <a:r>
              <a:rPr lang="en-US" sz="1600" dirty="0" err="1"/>
              <a:t>Pr</a:t>
            </a:r>
            <a:r>
              <a:rPr lang="en-US" sz="1600" dirty="0"/>
              <a:t> &gt; F: &lt;.0001; R-Square = 0.0471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1422993" y="1613850"/>
          <a:ext cx="9601200" cy="21060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42639971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24098768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27740895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4129817007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4164628668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51223342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Genre Category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MPAA Rating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Genre Category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398" marR="8398" marT="8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MPAA Rating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Estimate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Pr</a:t>
                      </a:r>
                      <a:r>
                        <a:rPr lang="en-US" sz="1600" u="none" strike="noStrike" dirty="0">
                          <a:effectLst/>
                        </a:rPr>
                        <a:t> &gt; |t|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extLst>
                  <a:ext uri="{0D108BD9-81ED-4DB2-BD59-A6C34878D82A}">
                    <a16:rowId xmlns:a16="http://schemas.microsoft.com/office/drawing/2014/main" val="1006304198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Action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Documentary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-0.6677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0.0001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extLst>
                  <a:ext uri="{0D108BD9-81ED-4DB2-BD59-A6C34878D82A}">
                    <a16:rowId xmlns:a16="http://schemas.microsoft.com/office/drawing/2014/main" val="4189300704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Documentary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Tension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0.867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0.0002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extLst>
                  <a:ext uri="{0D108BD9-81ED-4DB2-BD59-A6C34878D82A}">
                    <a16:rowId xmlns:a16="http://schemas.microsoft.com/office/drawing/2014/main" val="1073813112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Fantasy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Happy Hour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-0.2212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0.0204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extLst>
                  <a:ext uri="{0D108BD9-81ED-4DB2-BD59-A6C34878D82A}">
                    <a16:rowId xmlns:a16="http://schemas.microsoft.com/office/drawing/2014/main" val="687691013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Fantasy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PG-13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Happy Hour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PG-13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0.1753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0.0232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extLst>
                  <a:ext uri="{0D108BD9-81ED-4DB2-BD59-A6C34878D82A}">
                    <a16:rowId xmlns:a16="http://schemas.microsoft.com/office/drawing/2014/main" val="1514944168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Fantasy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PG-13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Tension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PG-13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0.1766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0.032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98" marR="8398" marT="8398" marB="0" anchor="ctr"/>
                </a:tc>
                <a:extLst>
                  <a:ext uri="{0D108BD9-81ED-4DB2-BD59-A6C34878D82A}">
                    <a16:rowId xmlns:a16="http://schemas.microsoft.com/office/drawing/2014/main" val="815862195"/>
                  </a:ext>
                </a:extLst>
              </a:tr>
            </a:tbl>
          </a:graphicData>
        </a:graphic>
      </p:graphicFrame>
      <p:sp>
        <p:nvSpPr>
          <p:cNvPr id="15" name="Left Brace 14"/>
          <p:cNvSpPr/>
          <p:nvPr/>
        </p:nvSpPr>
        <p:spPr>
          <a:xfrm>
            <a:off x="1189072" y="2126912"/>
            <a:ext cx="233920" cy="1531089"/>
          </a:xfrm>
          <a:prstGeom prst="leftBrace">
            <a:avLst>
              <a:gd name="adj1" fmla="val 8333"/>
              <a:gd name="adj2" fmla="val 4142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-131143" y="2456045"/>
            <a:ext cx="1307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Fixed Rating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22992" y="3963856"/>
            <a:ext cx="46336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</a:rPr>
              <a:t>Fixed MPAA Rating: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PG: Documentary &gt; Action &gt; Tension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R: Happy Hour &gt; Fantasy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PG-13: Tension&gt; Happy Hour &gt; Fantasy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32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455908"/>
          </a:xfrm>
        </p:spPr>
        <p:txBody>
          <a:bodyPr>
            <a:normAutofit fontScale="90000"/>
          </a:bodyPr>
          <a:lstStyle/>
          <a:p>
            <a:r>
              <a:rPr lang="en-US" dirty="0"/>
              <a:t>Gross Box Office model - stepwise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539" y="2050700"/>
            <a:ext cx="4762500" cy="34385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0" y="2060225"/>
            <a:ext cx="4743450" cy="3429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410346" y="887988"/>
                <a:ext cx="8446576" cy="11876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𝐺𝑟𝑜𝑠𝑠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=4.00+0.04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𝐷𝑖𝑟𝑒𝑐𝑡𝐺𝑜𝑜𝑔𝑙𝑒𝑅𝑒𝑠𝑢𝑙𝑡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+0.24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𝐶𝑎𝑠𝑡𝑇𝑜𝑡𝑎𝑙𝐹𝐵𝐿𝑖𝑘𝑒𝑠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−0.175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𝐼𝑀𝐷𝐵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+1.13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𝑁𝑢𝑚𝐶𝑟𝑖𝑡𝑐𝑠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+0.001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𝐺𝑟𝑜𝑠𝑠𝑅𝑎𝑡𝑖𝑜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−1.29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𝐴𝑐𝑡𝑜𝑟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𝑅𝑎𝑡𝑖𝑜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346" y="887988"/>
                <a:ext cx="8446576" cy="11876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10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Gross Box Office model - Graphs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695256"/>
            <a:ext cx="5587138" cy="41148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863" y="1695256"/>
            <a:ext cx="2314575" cy="2152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221" y="4000306"/>
            <a:ext cx="2286000" cy="2181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038" y="3971731"/>
            <a:ext cx="2409825" cy="2209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750" y="1762125"/>
            <a:ext cx="225742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IMDB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112" y="1828800"/>
            <a:ext cx="79248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2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714375"/>
          </a:xfrm>
        </p:spPr>
        <p:txBody>
          <a:bodyPr>
            <a:normAutofit/>
          </a:bodyPr>
          <a:lstStyle/>
          <a:p>
            <a:r>
              <a:rPr lang="en-US" dirty="0" err="1"/>
              <a:t>Imdb</a:t>
            </a:r>
            <a:r>
              <a:rPr lang="en-US" dirty="0"/>
              <a:t> model - stepwise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1828800"/>
            <a:ext cx="4743450" cy="24860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462" y="1828800"/>
            <a:ext cx="4638675" cy="33813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243012" y="1188817"/>
                <a:ext cx="9653587" cy="639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𝐼𝑀𝐷𝐵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=4.03+1.01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𝐷𝑢𝑟𝑎𝑡𝑖𝑜𝑛𝑠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+0.05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𝐷𝑖𝑟𝑒𝑐𝑡𝐹𝐵𝐿𝑖𝑘𝑒𝑠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−0.17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𝐵𝑢𝑑𝑔𝑒𝑡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−0.40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𝑁𝑢𝑚𝐶𝑟𝑖𝑡𝑖𝑐𝑠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012" y="1188817"/>
                <a:ext cx="9653587" cy="639983"/>
              </a:xfrm>
              <a:prstGeom prst="rect">
                <a:avLst/>
              </a:prstGeom>
              <a:blipFill>
                <a:blip r:embed="rId4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586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F180B1C-2212-497F-A259-C959ADD048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0</TotalTime>
  <Words>3364</Words>
  <Application>Microsoft Office PowerPoint</Application>
  <PresentationFormat>Widescreen</PresentationFormat>
  <Paragraphs>1534</Paragraphs>
  <Slides>53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宋体</vt:lpstr>
      <vt:lpstr>幼圆</vt:lpstr>
      <vt:lpstr>Arial</vt:lpstr>
      <vt:lpstr>Calibri</vt:lpstr>
      <vt:lpstr>Cambria</vt:lpstr>
      <vt:lpstr>Cambria Math</vt:lpstr>
      <vt:lpstr>Times</vt:lpstr>
      <vt:lpstr>Times New Roman</vt:lpstr>
      <vt:lpstr>Red Line Business 16x9</vt:lpstr>
      <vt:lpstr>DSO510 Project 2</vt:lpstr>
      <vt:lpstr>Goal Definition</vt:lpstr>
      <vt:lpstr>Variables</vt:lpstr>
      <vt:lpstr>correlation</vt:lpstr>
      <vt:lpstr>Gross Box Office Model</vt:lpstr>
      <vt:lpstr>Gross Box Office model - stepwise</vt:lpstr>
      <vt:lpstr>Gross Box Office model - Graphs</vt:lpstr>
      <vt:lpstr>IMDB</vt:lpstr>
      <vt:lpstr>Imdb model - stepwise</vt:lpstr>
      <vt:lpstr>Imdb model – graphs </vt:lpstr>
      <vt:lpstr>Categorical Variables &amp; Levels</vt:lpstr>
      <vt:lpstr>PowerPoint Presentation</vt:lpstr>
      <vt:lpstr>ANOVA: Continent, Genre &amp; IMDB Score</vt:lpstr>
      <vt:lpstr>ANOVA: Continent, MPAA Rating &amp; IMDB Score</vt:lpstr>
      <vt:lpstr>ANOVA: Continent, Genre &amp; Gross Box Office</vt:lpstr>
      <vt:lpstr>ANOVA: Continent, MPAA Rating &amp; Box Office</vt:lpstr>
      <vt:lpstr>PowerPoint Presentation</vt:lpstr>
      <vt:lpstr>ANOVA: Genre, Continent &amp; IMDB Score</vt:lpstr>
      <vt:lpstr>ANOVA: Genre, Continent &amp; Gross Box Office</vt:lpstr>
      <vt:lpstr>ANOVA: Genre, MPAA Rating &amp; Gross Box Office</vt:lpstr>
      <vt:lpstr>PowerPoint Presentation</vt:lpstr>
      <vt:lpstr>ANOVA: MPAA Rating, Continent &amp; IMDB Score</vt:lpstr>
      <vt:lpstr>ANOVA: MPAA Rating, Genre &amp; IMDB Score</vt:lpstr>
      <vt:lpstr>ANOVA: Genre, MPAA Rating &amp; Gross Box Office</vt:lpstr>
      <vt:lpstr>ANOVA: Continent, MPAA Rating &amp; Box Office</vt:lpstr>
      <vt:lpstr>PowerPoint Presentation</vt:lpstr>
      <vt:lpstr>ANOVA: Genre, Release Time &amp; Gross Box Office</vt:lpstr>
      <vt:lpstr>ANOVA: Genre, Release Time &amp; Gross Box Office</vt:lpstr>
      <vt:lpstr>PowerPoint Presentation</vt:lpstr>
      <vt:lpstr>Data Collection</vt:lpstr>
      <vt:lpstr>Variables</vt:lpstr>
      <vt:lpstr>Descriptive Statistics:  Dependent variables</vt:lpstr>
      <vt:lpstr>Descriptive Statistics:  independent categorical variables</vt:lpstr>
      <vt:lpstr>PowerPoint Presentation</vt:lpstr>
      <vt:lpstr>PowerPoint Presentation</vt:lpstr>
      <vt:lpstr>PowerPoint Presentation</vt:lpstr>
      <vt:lpstr>Gross box office &amp; independent variables</vt:lpstr>
      <vt:lpstr>Gross box office &amp; independent variables</vt:lpstr>
      <vt:lpstr>PowerPoint Presentation</vt:lpstr>
      <vt:lpstr>PowerPoint Presentation</vt:lpstr>
      <vt:lpstr>PowerPoint Presentation</vt:lpstr>
      <vt:lpstr>IMDB Scores &amp; independent variables</vt:lpstr>
      <vt:lpstr>IMDB Scores &amp; independent variables</vt:lpstr>
      <vt:lpstr>IMDB Scores &amp; independent variables</vt:lpstr>
      <vt:lpstr>Interpretation, Action, and Feedback</vt:lpstr>
      <vt:lpstr>Interpretation, Action, and Feedback</vt:lpstr>
      <vt:lpstr>Back up slides</vt:lpstr>
      <vt:lpstr>ANOVA: Continent &amp; IMDB Score</vt:lpstr>
      <vt:lpstr>ANOVA: Genre &amp; IMDB Score</vt:lpstr>
      <vt:lpstr>ANOVA: MPAA Rating &amp; IMDB Score</vt:lpstr>
      <vt:lpstr>ANOVA: Continent &amp; Gross Box Office</vt:lpstr>
      <vt:lpstr>ANOVA: Genre &amp; Gross Box Office</vt:lpstr>
      <vt:lpstr>ANOVA: MPAA Rating, Genre &amp; IMDB Score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DSO510 Project 2</dc:title>
  <dc:creator/>
  <cp:keywords/>
  <cp:lastModifiedBy/>
  <cp:revision>14</cp:revision>
  <dcterms:created xsi:type="dcterms:W3CDTF">2016-09-21T19:49:24Z</dcterms:created>
  <dcterms:modified xsi:type="dcterms:W3CDTF">2016-10-06T21:30:46Z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TC030310239991</vt:lpwstr>
  </property>
</Properties>
</file>